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urt Dutton" initials="CD" lastIdx="1" clrIdx="0">
    <p:extLst>
      <p:ext uri="{19B8F6BF-5375-455C-9EA6-DF929625EA0E}">
        <p15:presenceInfo xmlns:p15="http://schemas.microsoft.com/office/powerpoint/2012/main" userId="S-1-5-21-4065276291-3520192368-3469490020-22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6E4AE-DE57-4BE0-B4B8-9B590B0C35A2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9C08E-7760-430C-A3EA-062F6F02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5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89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9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03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846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28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392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29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87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3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8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3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4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9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8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4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3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8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2F42246-46A4-4FBD-93B9-9D4F4829BC21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0C7724F-D69A-4E09-BF4D-76ED48E6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74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tx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F53EE89-3E5D-4718-B422-8CD495B59EAB}"/>
              </a:ext>
            </a:extLst>
          </p:cNvPr>
          <p:cNvSpPr/>
          <p:nvPr/>
        </p:nvSpPr>
        <p:spPr>
          <a:xfrm>
            <a:off x="4962054" y="130307"/>
            <a:ext cx="1417739" cy="421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Sheriff</a:t>
            </a:r>
          </a:p>
          <a:p>
            <a:pPr algn="ctr"/>
            <a:r>
              <a:rPr lang="en-US" sz="1000" dirty="0"/>
              <a:t>Travis C. </a:t>
            </a:r>
            <a:r>
              <a:rPr lang="en-US" sz="1000"/>
              <a:t>Hakes</a:t>
            </a:r>
            <a:endParaRPr lang="en-US" sz="10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928EED8-F20C-4AD7-A248-A86EF1142F70}"/>
              </a:ext>
            </a:extLst>
          </p:cNvPr>
          <p:cNvSpPr/>
          <p:nvPr/>
        </p:nvSpPr>
        <p:spPr>
          <a:xfrm>
            <a:off x="4962054" y="761653"/>
            <a:ext cx="1417725" cy="430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Chief Deputy</a:t>
            </a:r>
          </a:p>
          <a:p>
            <a:pPr algn="ctr"/>
            <a:r>
              <a:rPr lang="en-US" sz="1000" dirty="0"/>
              <a:t>Curt Dutton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93140F6-F7CF-43E6-BE40-867B8EC5534A}"/>
              </a:ext>
            </a:extLst>
          </p:cNvPr>
          <p:cNvSpPr/>
          <p:nvPr/>
        </p:nvSpPr>
        <p:spPr>
          <a:xfrm>
            <a:off x="10890632" y="1398030"/>
            <a:ext cx="1171823" cy="3426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Finance Division</a:t>
            </a:r>
          </a:p>
          <a:p>
            <a:pPr algn="ctr"/>
            <a:r>
              <a:rPr lang="en-US" sz="800" dirty="0"/>
              <a:t>Accountant</a:t>
            </a:r>
          </a:p>
          <a:p>
            <a:pPr algn="ctr"/>
            <a:r>
              <a:rPr lang="en-US" sz="800" dirty="0"/>
              <a:t>Michael Fischer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F43BF08-F7EC-46B4-A437-11418756AFB2}"/>
              </a:ext>
            </a:extLst>
          </p:cNvPr>
          <p:cNvSpPr/>
          <p:nvPr/>
        </p:nvSpPr>
        <p:spPr>
          <a:xfrm>
            <a:off x="4098145" y="1404465"/>
            <a:ext cx="1417740" cy="338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Support Services</a:t>
            </a:r>
          </a:p>
          <a:p>
            <a:pPr algn="ctr"/>
            <a:r>
              <a:rPr lang="en-US" sz="1000" dirty="0"/>
              <a:t>Division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B25A85-A6A8-47B0-862D-7F704ACA0B0A}"/>
              </a:ext>
            </a:extLst>
          </p:cNvPr>
          <p:cNvSpPr/>
          <p:nvPr/>
        </p:nvSpPr>
        <p:spPr>
          <a:xfrm>
            <a:off x="5670924" y="1404465"/>
            <a:ext cx="1417740" cy="333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Communications Division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6D3F044-8A09-419E-8445-CB9ED61BDCDB}"/>
              </a:ext>
            </a:extLst>
          </p:cNvPr>
          <p:cNvSpPr/>
          <p:nvPr/>
        </p:nvSpPr>
        <p:spPr>
          <a:xfrm>
            <a:off x="7228526" y="1389377"/>
            <a:ext cx="1417739" cy="333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Jail Division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72134A9-6A9C-4DA7-A342-7988D3430C15}"/>
              </a:ext>
            </a:extLst>
          </p:cNvPr>
          <p:cNvSpPr/>
          <p:nvPr/>
        </p:nvSpPr>
        <p:spPr>
          <a:xfrm>
            <a:off x="1433553" y="1406427"/>
            <a:ext cx="1417740" cy="338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Field Services</a:t>
            </a:r>
          </a:p>
          <a:p>
            <a:pPr algn="ctr"/>
            <a:r>
              <a:rPr lang="en-US" sz="1100" dirty="0"/>
              <a:t>Division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AE37FDD-AFA3-46E9-8D55-C0D437779520}"/>
              </a:ext>
            </a:extLst>
          </p:cNvPr>
          <p:cNvSpPr/>
          <p:nvPr/>
        </p:nvSpPr>
        <p:spPr>
          <a:xfrm>
            <a:off x="2423668" y="1895889"/>
            <a:ext cx="1417739" cy="338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Investigation Division</a:t>
            </a:r>
          </a:p>
          <a:p>
            <a:pPr algn="ctr"/>
            <a:r>
              <a:rPr lang="en-US" sz="900" dirty="0"/>
              <a:t>Lt. Darin Williams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D8CA4BF-9DE6-480A-919B-9A8E45417335}"/>
              </a:ext>
            </a:extLst>
          </p:cNvPr>
          <p:cNvSpPr/>
          <p:nvPr/>
        </p:nvSpPr>
        <p:spPr>
          <a:xfrm>
            <a:off x="404619" y="1895889"/>
            <a:ext cx="1417739" cy="338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Patrol Division</a:t>
            </a:r>
          </a:p>
          <a:p>
            <a:pPr algn="ctr"/>
            <a:r>
              <a:rPr lang="en-US" sz="900" dirty="0"/>
              <a:t>Lt. Mark Bauman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7948B15-70DB-4615-95ED-3F7692D734DD}"/>
              </a:ext>
            </a:extLst>
          </p:cNvPr>
          <p:cNvSpPr/>
          <p:nvPr/>
        </p:nvSpPr>
        <p:spPr>
          <a:xfrm>
            <a:off x="4098145" y="1893129"/>
            <a:ext cx="1417739" cy="338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Office Manager</a:t>
            </a:r>
          </a:p>
          <a:p>
            <a:pPr algn="ctr"/>
            <a:r>
              <a:rPr lang="en-US" sz="1100" dirty="0"/>
              <a:t>Rachel Braden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75B634-B522-4E99-BE50-E68288712969}"/>
              </a:ext>
            </a:extLst>
          </p:cNvPr>
          <p:cNvSpPr/>
          <p:nvPr/>
        </p:nvSpPr>
        <p:spPr>
          <a:xfrm>
            <a:off x="5670924" y="1887897"/>
            <a:ext cx="1417739" cy="321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Emergency Communications Director</a:t>
            </a:r>
          </a:p>
          <a:p>
            <a:pPr algn="ctr"/>
            <a:r>
              <a:rPr lang="en-US" sz="900" dirty="0"/>
              <a:t>Tamee Foldy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A2B4EBC-AC64-42D5-B17E-BBF8D2002477}"/>
              </a:ext>
            </a:extLst>
          </p:cNvPr>
          <p:cNvSpPr/>
          <p:nvPr/>
        </p:nvSpPr>
        <p:spPr>
          <a:xfrm>
            <a:off x="7228526" y="1892059"/>
            <a:ext cx="1417739" cy="3134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Jail Administrator</a:t>
            </a:r>
          </a:p>
          <a:p>
            <a:pPr algn="ctr"/>
            <a:r>
              <a:rPr lang="en-US" sz="900" dirty="0"/>
              <a:t>Captain Dan </a:t>
            </a:r>
            <a:r>
              <a:rPr lang="en-US" sz="900" dirty="0" err="1"/>
              <a:t>Modl</a:t>
            </a:r>
            <a:endParaRPr lang="en-US" sz="900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BE6D4CA-F016-405F-9FA0-A0EDC7CF7585}"/>
              </a:ext>
            </a:extLst>
          </p:cNvPr>
          <p:cNvSpPr/>
          <p:nvPr/>
        </p:nvSpPr>
        <p:spPr>
          <a:xfrm>
            <a:off x="404619" y="2390388"/>
            <a:ext cx="1417739" cy="478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3 Sergeants</a:t>
            </a:r>
          </a:p>
          <a:p>
            <a:pPr algn="ctr"/>
            <a:r>
              <a:rPr lang="en-US" sz="1100" dirty="0"/>
              <a:t>Clark, Johnson </a:t>
            </a:r>
            <a:r>
              <a:rPr lang="en-US" sz="1100"/>
              <a:t>&amp; </a:t>
            </a:r>
            <a:endParaRPr lang="en-US" sz="1100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60746E9-5051-48BE-846C-23A617E27313}"/>
              </a:ext>
            </a:extLst>
          </p:cNvPr>
          <p:cNvSpPr/>
          <p:nvPr/>
        </p:nvSpPr>
        <p:spPr>
          <a:xfrm>
            <a:off x="2410608" y="2390388"/>
            <a:ext cx="1417739" cy="5158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5 Investigators</a:t>
            </a:r>
          </a:p>
          <a:p>
            <a:pPr algn="ctr"/>
            <a:r>
              <a:rPr lang="en-US" sz="900" dirty="0"/>
              <a:t>Lau, Kowalczyk, Szotkowski, Stearns &amp; Plautz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831928E-AA9A-4C89-96E7-E32A6E6D3195}"/>
              </a:ext>
            </a:extLst>
          </p:cNvPr>
          <p:cNvSpPr/>
          <p:nvPr/>
        </p:nvSpPr>
        <p:spPr>
          <a:xfrm>
            <a:off x="4098145" y="2390388"/>
            <a:ext cx="1417739" cy="524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Field Services</a:t>
            </a:r>
          </a:p>
          <a:p>
            <a:pPr algn="ctr"/>
            <a:r>
              <a:rPr lang="en-US" sz="1100" dirty="0"/>
              <a:t>3 Administrative</a:t>
            </a:r>
          </a:p>
          <a:p>
            <a:pPr algn="ctr"/>
            <a:r>
              <a:rPr lang="en-US" sz="1100" dirty="0"/>
              <a:t>Assistants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C62E4466-3EB4-4CB2-B289-59173AE4EF53}"/>
              </a:ext>
            </a:extLst>
          </p:cNvPr>
          <p:cNvSpPr/>
          <p:nvPr/>
        </p:nvSpPr>
        <p:spPr>
          <a:xfrm>
            <a:off x="5670925" y="3053620"/>
            <a:ext cx="1417739" cy="4922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14 Dispatchers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840C85B-ACA2-4E79-8B45-AD3E9151BFB4}"/>
              </a:ext>
            </a:extLst>
          </p:cNvPr>
          <p:cNvSpPr/>
          <p:nvPr/>
        </p:nvSpPr>
        <p:spPr>
          <a:xfrm>
            <a:off x="7228525" y="2397817"/>
            <a:ext cx="1417739" cy="480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Assistant Jail Administrator</a:t>
            </a:r>
          </a:p>
          <a:p>
            <a:pPr algn="ctr"/>
            <a:r>
              <a:rPr lang="en-US" sz="1100" dirty="0"/>
              <a:t>Lt. James Maki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2BC39FC-AA9A-4ACC-8BFB-1B6DA26E42C4}"/>
              </a:ext>
            </a:extLst>
          </p:cNvPr>
          <p:cNvSpPr/>
          <p:nvPr/>
        </p:nvSpPr>
        <p:spPr>
          <a:xfrm>
            <a:off x="4098145" y="3050505"/>
            <a:ext cx="1417739" cy="478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Jail Division</a:t>
            </a:r>
          </a:p>
          <a:p>
            <a:pPr algn="ctr"/>
            <a:r>
              <a:rPr lang="en-US" sz="1100" dirty="0"/>
              <a:t>1 Administrative Assistant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5633AFA-674E-4436-9EB3-18868251754D}"/>
              </a:ext>
            </a:extLst>
          </p:cNvPr>
          <p:cNvSpPr/>
          <p:nvPr/>
        </p:nvSpPr>
        <p:spPr>
          <a:xfrm>
            <a:off x="404619" y="3051020"/>
            <a:ext cx="1417739" cy="478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19 Patrol Deputies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09A8946-DC7A-4C8F-928A-3F9BA2867AAC}"/>
              </a:ext>
            </a:extLst>
          </p:cNvPr>
          <p:cNvSpPr/>
          <p:nvPr/>
        </p:nvSpPr>
        <p:spPr>
          <a:xfrm>
            <a:off x="2388198" y="3045599"/>
            <a:ext cx="1417739" cy="478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West Central Drug Task Force</a:t>
            </a:r>
          </a:p>
          <a:p>
            <a:pPr algn="ctr"/>
            <a:r>
              <a:rPr lang="en-US" sz="1100" dirty="0"/>
              <a:t>Investigator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4CC7F71-AF16-4172-A2BA-50EFC672E862}"/>
              </a:ext>
            </a:extLst>
          </p:cNvPr>
          <p:cNvSpPr/>
          <p:nvPr/>
        </p:nvSpPr>
        <p:spPr>
          <a:xfrm>
            <a:off x="5670924" y="3662267"/>
            <a:ext cx="1417739" cy="478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5 Dispatch LTE’s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1C1D76D-9259-445C-BEDE-35A20C13E33E}"/>
              </a:ext>
            </a:extLst>
          </p:cNvPr>
          <p:cNvSpPr/>
          <p:nvPr/>
        </p:nvSpPr>
        <p:spPr>
          <a:xfrm>
            <a:off x="7228524" y="3039311"/>
            <a:ext cx="1417739" cy="478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4 Sergeants</a:t>
            </a:r>
          </a:p>
          <a:p>
            <a:pPr algn="ctr"/>
            <a:r>
              <a:rPr lang="en-US" sz="1100" dirty="0"/>
              <a:t>Olson, Gadke, Andrie, Raffaele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A3EC24D-5E5D-4A94-99BC-1E59A49CFA8B}"/>
              </a:ext>
            </a:extLst>
          </p:cNvPr>
          <p:cNvSpPr/>
          <p:nvPr/>
        </p:nvSpPr>
        <p:spPr>
          <a:xfrm>
            <a:off x="406198" y="3710442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Process Servers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72E2BE76-16D9-417A-8B06-AEC5FD722E5F}"/>
              </a:ext>
            </a:extLst>
          </p:cNvPr>
          <p:cNvSpPr/>
          <p:nvPr/>
        </p:nvSpPr>
        <p:spPr>
          <a:xfrm>
            <a:off x="2388198" y="3707043"/>
            <a:ext cx="1417739" cy="45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Court Services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6AAC46F-AED8-4926-BBC6-52F7CC83F13C}"/>
              </a:ext>
            </a:extLst>
          </p:cNvPr>
          <p:cNvSpPr/>
          <p:nvPr/>
        </p:nvSpPr>
        <p:spPr>
          <a:xfrm>
            <a:off x="4098144" y="3674982"/>
            <a:ext cx="1417739" cy="482813"/>
          </a:xfrm>
          <a:prstGeom prst="roundRect">
            <a:avLst>
              <a:gd name="adj" fmla="val 114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Records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B1383128-AEDE-4CC1-BF69-21C7F236E5CA}"/>
              </a:ext>
            </a:extLst>
          </p:cNvPr>
          <p:cNvSpPr/>
          <p:nvPr/>
        </p:nvSpPr>
        <p:spPr>
          <a:xfrm>
            <a:off x="5670924" y="4237743"/>
            <a:ext cx="1417739" cy="45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FTO Program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564D432-86F0-484B-B957-DFEC2281F9A1}"/>
              </a:ext>
            </a:extLst>
          </p:cNvPr>
          <p:cNvSpPr/>
          <p:nvPr/>
        </p:nvSpPr>
        <p:spPr>
          <a:xfrm>
            <a:off x="7228523" y="3685378"/>
            <a:ext cx="1417739" cy="45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23  Jail Deputies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7F20A716-1F4A-4CC6-A306-0DFC69E0BA8F}"/>
              </a:ext>
            </a:extLst>
          </p:cNvPr>
          <p:cNvSpPr/>
          <p:nvPr/>
        </p:nvSpPr>
        <p:spPr>
          <a:xfrm>
            <a:off x="404619" y="4254847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Reserve Program</a:t>
            </a:r>
          </a:p>
          <a:p>
            <a:pPr algn="ctr"/>
            <a:r>
              <a:rPr lang="en-US" sz="1100" dirty="0"/>
              <a:t>10 Field Services</a:t>
            </a:r>
          </a:p>
          <a:p>
            <a:pPr algn="ctr"/>
            <a:r>
              <a:rPr lang="en-US" sz="1100" dirty="0"/>
              <a:t>Reserves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DF00503A-53E7-4A45-90D2-8B6E3C8A8C42}"/>
              </a:ext>
            </a:extLst>
          </p:cNvPr>
          <p:cNvSpPr/>
          <p:nvPr/>
        </p:nvSpPr>
        <p:spPr>
          <a:xfrm>
            <a:off x="2388197" y="4256101"/>
            <a:ext cx="1417739" cy="45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Property Room</a:t>
            </a:r>
          </a:p>
          <a:p>
            <a:pPr algn="ctr"/>
            <a:r>
              <a:rPr lang="en-US" sz="900" dirty="0"/>
              <a:t>Evidence Custodian</a:t>
            </a:r>
          </a:p>
          <a:p>
            <a:pPr algn="ctr"/>
            <a:r>
              <a:rPr lang="en-US" sz="800" dirty="0"/>
              <a:t>Evidence Technicians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0E44279-EC9C-4E44-AB3E-D340EA5D084E}"/>
              </a:ext>
            </a:extLst>
          </p:cNvPr>
          <p:cNvSpPr/>
          <p:nvPr/>
        </p:nvSpPr>
        <p:spPr>
          <a:xfrm>
            <a:off x="404619" y="4767694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Recreation Patrol</a:t>
            </a:r>
          </a:p>
          <a:p>
            <a:pPr algn="ctr"/>
            <a:r>
              <a:rPr lang="en-US" sz="900" dirty="0"/>
              <a:t>FTO Program</a:t>
            </a:r>
          </a:p>
          <a:p>
            <a:pPr algn="ctr"/>
            <a:r>
              <a:rPr lang="en-US" sz="900" dirty="0"/>
              <a:t>Firearms/DAAT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FED89A0B-3979-41DE-BD59-1A7A112BC612}"/>
              </a:ext>
            </a:extLst>
          </p:cNvPr>
          <p:cNvSpPr/>
          <p:nvPr/>
        </p:nvSpPr>
        <p:spPr>
          <a:xfrm>
            <a:off x="388330" y="5296320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Regional Special</a:t>
            </a:r>
          </a:p>
          <a:p>
            <a:pPr algn="ctr"/>
            <a:r>
              <a:rPr lang="en-US" sz="900" dirty="0"/>
              <a:t>Weapons &amp; Tactics</a:t>
            </a:r>
          </a:p>
          <a:p>
            <a:pPr algn="ctr"/>
            <a:r>
              <a:rPr lang="en-US" sz="900" dirty="0"/>
              <a:t>Team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6A23605-65C7-452D-B389-68EE5A2F110F}"/>
              </a:ext>
            </a:extLst>
          </p:cNvPr>
          <p:cNvSpPr/>
          <p:nvPr/>
        </p:nvSpPr>
        <p:spPr>
          <a:xfrm>
            <a:off x="7228526" y="4243325"/>
            <a:ext cx="1417739" cy="45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Transport Deputy</a:t>
            </a:r>
          </a:p>
          <a:p>
            <a:pPr algn="ctr"/>
            <a:r>
              <a:rPr lang="en-US" sz="800" dirty="0"/>
              <a:t>Huber Deputy</a:t>
            </a:r>
          </a:p>
          <a:p>
            <a:pPr algn="ctr"/>
            <a:r>
              <a:rPr lang="en-US" sz="800" dirty="0"/>
              <a:t>Programs Coordinator</a:t>
            </a:r>
          </a:p>
          <a:p>
            <a:pPr algn="ctr"/>
            <a:r>
              <a:rPr lang="en-US" sz="800" dirty="0"/>
              <a:t>Classification Deputy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0863E58C-7110-48E8-9AD1-715296CE918A}"/>
              </a:ext>
            </a:extLst>
          </p:cNvPr>
          <p:cNvSpPr/>
          <p:nvPr/>
        </p:nvSpPr>
        <p:spPr>
          <a:xfrm>
            <a:off x="388331" y="5824946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K9 Unit</a:t>
            </a:r>
          </a:p>
          <a:p>
            <a:pPr algn="ctr"/>
            <a:r>
              <a:rPr lang="en-US" sz="900" dirty="0"/>
              <a:t>Deputy Bloom &amp; Max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8EEDB7E-22C7-415F-9ECF-C03710EEAAEB}"/>
              </a:ext>
            </a:extLst>
          </p:cNvPr>
          <p:cNvSpPr/>
          <p:nvPr/>
        </p:nvSpPr>
        <p:spPr>
          <a:xfrm>
            <a:off x="388331" y="6363912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Regional Civil </a:t>
            </a:r>
          </a:p>
          <a:p>
            <a:pPr algn="ctr"/>
            <a:r>
              <a:rPr lang="en-US" sz="900" dirty="0"/>
              <a:t>Response Team</a:t>
            </a:r>
          </a:p>
          <a:p>
            <a:pPr algn="ctr"/>
            <a:endParaRPr lang="en-US" sz="900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862534C6-ED08-44EE-9B70-7D35BEF44384}"/>
              </a:ext>
            </a:extLst>
          </p:cNvPr>
          <p:cNvSpPr/>
          <p:nvPr/>
        </p:nvSpPr>
        <p:spPr>
          <a:xfrm>
            <a:off x="7228526" y="4827198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Correctional</a:t>
            </a:r>
          </a:p>
          <a:p>
            <a:pPr algn="ctr"/>
            <a:r>
              <a:rPr lang="en-US" sz="1100" dirty="0"/>
              <a:t>Emergency </a:t>
            </a:r>
          </a:p>
          <a:p>
            <a:pPr algn="ctr"/>
            <a:r>
              <a:rPr lang="en-US" sz="1100" dirty="0"/>
              <a:t>Response Team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7C2A2B6-13D1-4555-98B5-B06211760D1E}"/>
              </a:ext>
            </a:extLst>
          </p:cNvPr>
          <p:cNvSpPr/>
          <p:nvPr/>
        </p:nvSpPr>
        <p:spPr>
          <a:xfrm>
            <a:off x="7228526" y="5407698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10 Jail LTE’s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8A5FC77-32FD-4E61-8270-88D8FF16CD72}"/>
              </a:ext>
            </a:extLst>
          </p:cNvPr>
          <p:cNvSpPr/>
          <p:nvPr/>
        </p:nvSpPr>
        <p:spPr>
          <a:xfrm>
            <a:off x="7228526" y="5988198"/>
            <a:ext cx="1417739" cy="454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FTO Program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C28919F-D5A6-42CB-BB7E-A492128EB5CC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2142423" y="967399"/>
            <a:ext cx="0" cy="439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3504BBD1-E453-4A8F-A5D3-4BA97FC42E10}"/>
              </a:ext>
            </a:extLst>
          </p:cNvPr>
          <p:cNvSpPr/>
          <p:nvPr/>
        </p:nvSpPr>
        <p:spPr>
          <a:xfrm>
            <a:off x="136343" y="84180"/>
            <a:ext cx="1600429" cy="783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Sheriff’s Office</a:t>
            </a:r>
          </a:p>
          <a:p>
            <a:pPr algn="ctr"/>
            <a:r>
              <a:rPr lang="en-US" sz="900" dirty="0"/>
              <a:t>Organizational Chart</a:t>
            </a:r>
          </a:p>
          <a:p>
            <a:pPr algn="ctr"/>
            <a:r>
              <a:rPr lang="en-US" sz="900" dirty="0"/>
              <a:t>November 2022</a:t>
            </a:r>
          </a:p>
          <a:p>
            <a:pPr algn="ctr"/>
            <a:endParaRPr lang="en-US" sz="800" dirty="0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302B27CF-0AA2-49C8-AA88-9F78F92C5A60}"/>
              </a:ext>
            </a:extLst>
          </p:cNvPr>
          <p:cNvSpPr/>
          <p:nvPr/>
        </p:nvSpPr>
        <p:spPr>
          <a:xfrm>
            <a:off x="3501583" y="5212895"/>
            <a:ext cx="2583809" cy="1298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 Elected Official (Sheriff)</a:t>
            </a:r>
          </a:p>
          <a:p>
            <a:pPr algn="ctr"/>
            <a:r>
              <a:rPr lang="en-US" sz="1100" dirty="0"/>
              <a:t>109 Approved Positions</a:t>
            </a:r>
          </a:p>
          <a:p>
            <a:pPr algn="ctr"/>
            <a:r>
              <a:rPr lang="en-US" sz="1100" dirty="0"/>
              <a:t>-------------------------------------</a:t>
            </a:r>
          </a:p>
          <a:p>
            <a:pPr algn="ctr"/>
            <a:r>
              <a:rPr lang="en-US" sz="1100" dirty="0"/>
              <a:t>110 Total Employees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BF6CEE7-BF8B-46B2-A8C6-9639784507AE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7937393" y="995987"/>
            <a:ext cx="3" cy="393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80AE271-1404-4BF4-9216-734E4519CEEB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1087936" y="1575896"/>
            <a:ext cx="3456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377A21D1-46F1-473C-BA4A-CC42A8A51469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1111065" y="1576073"/>
            <a:ext cx="2424" cy="319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8484E97-B24A-4F6B-A37C-4BEF0A8D23AE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2851293" y="1575896"/>
            <a:ext cx="2975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DC64F2E-3CCD-41A6-A47F-E4D05F5EC968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3132538" y="1575896"/>
            <a:ext cx="0" cy="319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C16E6E6-2B7E-4C66-ADED-44C4EAF3055B}"/>
              </a:ext>
            </a:extLst>
          </p:cNvPr>
          <p:cNvCxnSpPr>
            <a:stCxn id="17" idx="2"/>
            <a:endCxn id="23" idx="0"/>
          </p:cNvCxnSpPr>
          <p:nvPr/>
        </p:nvCxnSpPr>
        <p:spPr>
          <a:xfrm>
            <a:off x="4807015" y="1743403"/>
            <a:ext cx="0" cy="149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191C6088-3A82-4A3B-BEC0-1375205C5877}"/>
              </a:ext>
            </a:extLst>
          </p:cNvPr>
          <p:cNvSpPr/>
          <p:nvPr/>
        </p:nvSpPr>
        <p:spPr>
          <a:xfrm>
            <a:off x="5670925" y="2395705"/>
            <a:ext cx="1417739" cy="4922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Emergency Communications Manager</a:t>
            </a:r>
          </a:p>
          <a:p>
            <a:pPr algn="ctr"/>
            <a:r>
              <a:rPr lang="en-US" sz="800" dirty="0"/>
              <a:t>Tim Walters</a:t>
            </a: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058D72D8-63D2-4C53-BB2B-BD464C0DC370}"/>
              </a:ext>
            </a:extLst>
          </p:cNvPr>
          <p:cNvSpPr/>
          <p:nvPr/>
        </p:nvSpPr>
        <p:spPr>
          <a:xfrm>
            <a:off x="9049237" y="1393275"/>
            <a:ext cx="1512499" cy="333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Emergency</a:t>
            </a:r>
          </a:p>
          <a:p>
            <a:pPr algn="ctr"/>
            <a:r>
              <a:rPr lang="en-US" sz="1100" dirty="0"/>
              <a:t>Management</a:t>
            </a:r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CDDAAFDC-95D0-4A31-9A03-3DE69AE0F2DB}"/>
              </a:ext>
            </a:extLst>
          </p:cNvPr>
          <p:cNvCxnSpPr>
            <a:cxnSpLocks/>
            <a:endCxn id="94" idx="0"/>
          </p:cNvCxnSpPr>
          <p:nvPr/>
        </p:nvCxnSpPr>
        <p:spPr>
          <a:xfrm>
            <a:off x="9805487" y="1012943"/>
            <a:ext cx="0" cy="380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A2FAD0BA-669B-4474-90E6-85A9D390C933}"/>
              </a:ext>
            </a:extLst>
          </p:cNvPr>
          <p:cNvSpPr/>
          <p:nvPr/>
        </p:nvSpPr>
        <p:spPr>
          <a:xfrm>
            <a:off x="8778912" y="2395706"/>
            <a:ext cx="960364" cy="470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 </a:t>
            </a:r>
            <a:r>
              <a:rPr lang="en-US" sz="700" dirty="0"/>
              <a:t>911 GIS Coordinator</a:t>
            </a:r>
          </a:p>
          <a:p>
            <a:pPr algn="ctr"/>
            <a:r>
              <a:rPr lang="en-US" sz="700" dirty="0"/>
              <a:t>John Ferguson</a:t>
            </a:r>
            <a:endParaRPr lang="en-US" sz="600" dirty="0"/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126047DF-6789-420A-8018-15E31E140E05}"/>
              </a:ext>
            </a:extLst>
          </p:cNvPr>
          <p:cNvSpPr/>
          <p:nvPr/>
        </p:nvSpPr>
        <p:spPr>
          <a:xfrm>
            <a:off x="9940954" y="2399251"/>
            <a:ext cx="1022734" cy="4611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½ Time Program Assistant </a:t>
            </a:r>
          </a:p>
          <a:p>
            <a:pPr algn="ctr"/>
            <a:r>
              <a:rPr lang="en-US" sz="600" dirty="0"/>
              <a:t>Marcy Trubshaw</a:t>
            </a:r>
          </a:p>
        </p:txBody>
      </p: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3569A02F-58A6-4C9A-92D8-9CA9B4C9CAD1}"/>
              </a:ext>
            </a:extLst>
          </p:cNvPr>
          <p:cNvCxnSpPr>
            <a:cxnSpLocks/>
            <a:stCxn id="22" idx="2"/>
            <a:endCxn id="26" idx="0"/>
          </p:cNvCxnSpPr>
          <p:nvPr/>
        </p:nvCxnSpPr>
        <p:spPr>
          <a:xfrm>
            <a:off x="1113489" y="2234827"/>
            <a:ext cx="0" cy="155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3D68F7BA-FA02-48E1-9F96-E4E66D5DC7F3}"/>
              </a:ext>
            </a:extLst>
          </p:cNvPr>
          <p:cNvCxnSpPr>
            <a:cxnSpLocks/>
            <a:stCxn id="26" idx="2"/>
            <a:endCxn id="32" idx="0"/>
          </p:cNvCxnSpPr>
          <p:nvPr/>
        </p:nvCxnSpPr>
        <p:spPr>
          <a:xfrm>
            <a:off x="1113489" y="2868456"/>
            <a:ext cx="0" cy="18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5DBD9B6-C664-4DC0-AEC2-3775EF68A7E7}"/>
              </a:ext>
            </a:extLst>
          </p:cNvPr>
          <p:cNvCxnSpPr>
            <a:cxnSpLocks/>
            <a:stCxn id="21" idx="2"/>
            <a:endCxn id="27" idx="0"/>
          </p:cNvCxnSpPr>
          <p:nvPr/>
        </p:nvCxnSpPr>
        <p:spPr>
          <a:xfrm flipH="1">
            <a:off x="3119478" y="2234827"/>
            <a:ext cx="13060" cy="155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E77CE152-8FFB-4550-A72C-EC0B72CEB9DF}"/>
              </a:ext>
            </a:extLst>
          </p:cNvPr>
          <p:cNvCxnSpPr>
            <a:cxnSpLocks/>
            <a:stCxn id="23" idx="2"/>
            <a:endCxn id="28" idx="0"/>
          </p:cNvCxnSpPr>
          <p:nvPr/>
        </p:nvCxnSpPr>
        <p:spPr>
          <a:xfrm>
            <a:off x="4807015" y="2232067"/>
            <a:ext cx="0" cy="158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>
            <a:extLst>
              <a:ext uri="{FF2B5EF4-FFF2-40B4-BE49-F238E27FC236}">
                <a16:creationId xmlns:a16="http://schemas.microsoft.com/office/drawing/2014/main" id="{E37FDAEA-1A9B-4C2E-A97D-EFE52EF3E9DE}"/>
              </a:ext>
            </a:extLst>
          </p:cNvPr>
          <p:cNvCxnSpPr>
            <a:cxnSpLocks/>
            <a:stCxn id="18" idx="2"/>
            <a:endCxn id="24" idx="0"/>
          </p:cNvCxnSpPr>
          <p:nvPr/>
        </p:nvCxnSpPr>
        <p:spPr>
          <a:xfrm>
            <a:off x="6379794" y="1737790"/>
            <a:ext cx="0" cy="150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>
            <a:extLst>
              <a:ext uri="{FF2B5EF4-FFF2-40B4-BE49-F238E27FC236}">
                <a16:creationId xmlns:a16="http://schemas.microsoft.com/office/drawing/2014/main" id="{FB185DBB-AFF6-45C8-8480-1A7A741A62F9}"/>
              </a:ext>
            </a:extLst>
          </p:cNvPr>
          <p:cNvCxnSpPr>
            <a:cxnSpLocks/>
            <a:stCxn id="24" idx="2"/>
            <a:endCxn id="55" idx="0"/>
          </p:cNvCxnSpPr>
          <p:nvPr/>
        </p:nvCxnSpPr>
        <p:spPr>
          <a:xfrm>
            <a:off x="6379794" y="2209711"/>
            <a:ext cx="1" cy="185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Arrow Connector 292">
            <a:extLst>
              <a:ext uri="{FF2B5EF4-FFF2-40B4-BE49-F238E27FC236}">
                <a16:creationId xmlns:a16="http://schemas.microsoft.com/office/drawing/2014/main" id="{36985824-9892-465E-A1AC-7037E8011088}"/>
              </a:ext>
            </a:extLst>
          </p:cNvPr>
          <p:cNvCxnSpPr>
            <a:cxnSpLocks/>
            <a:stCxn id="55" idx="2"/>
            <a:endCxn id="29" idx="0"/>
          </p:cNvCxnSpPr>
          <p:nvPr/>
        </p:nvCxnSpPr>
        <p:spPr>
          <a:xfrm>
            <a:off x="6379795" y="2887928"/>
            <a:ext cx="0" cy="165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5A8198A4-CD3D-4C6D-89D0-0183FF0D34A6}"/>
              </a:ext>
            </a:extLst>
          </p:cNvPr>
          <p:cNvCxnSpPr>
            <a:cxnSpLocks/>
            <a:stCxn id="19" idx="2"/>
            <a:endCxn id="25" idx="0"/>
          </p:cNvCxnSpPr>
          <p:nvPr/>
        </p:nvCxnSpPr>
        <p:spPr>
          <a:xfrm>
            <a:off x="7937396" y="1722702"/>
            <a:ext cx="0" cy="169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>
            <a:extLst>
              <a:ext uri="{FF2B5EF4-FFF2-40B4-BE49-F238E27FC236}">
                <a16:creationId xmlns:a16="http://schemas.microsoft.com/office/drawing/2014/main" id="{D2B3F8E9-260C-423A-A7AE-3936D1872688}"/>
              </a:ext>
            </a:extLst>
          </p:cNvPr>
          <p:cNvCxnSpPr>
            <a:cxnSpLocks/>
            <a:stCxn id="30" idx="2"/>
            <a:endCxn id="35" idx="0"/>
          </p:cNvCxnSpPr>
          <p:nvPr/>
        </p:nvCxnSpPr>
        <p:spPr>
          <a:xfrm flipH="1">
            <a:off x="7937394" y="2877941"/>
            <a:ext cx="1" cy="161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E60DCC6-02CE-4B00-AFCC-C81D44B604B1}"/>
              </a:ext>
            </a:extLst>
          </p:cNvPr>
          <p:cNvCxnSpPr>
            <a:cxnSpLocks/>
            <a:stCxn id="35" idx="2"/>
            <a:endCxn id="40" idx="0"/>
          </p:cNvCxnSpPr>
          <p:nvPr/>
        </p:nvCxnSpPr>
        <p:spPr>
          <a:xfrm flipH="1">
            <a:off x="7937393" y="3517379"/>
            <a:ext cx="1" cy="167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5877567-4A3E-4F55-94E8-9597AA08B6CD}"/>
              </a:ext>
            </a:extLst>
          </p:cNvPr>
          <p:cNvCxnSpPr>
            <a:cxnSpLocks/>
          </p:cNvCxnSpPr>
          <p:nvPr/>
        </p:nvCxnSpPr>
        <p:spPr>
          <a:xfrm>
            <a:off x="6379779" y="983053"/>
            <a:ext cx="3421577" cy="21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08B7FF3-1C16-4282-A6E0-4B41A0B97816}"/>
              </a:ext>
            </a:extLst>
          </p:cNvPr>
          <p:cNvCxnSpPr>
            <a:cxnSpLocks/>
          </p:cNvCxnSpPr>
          <p:nvPr/>
        </p:nvCxnSpPr>
        <p:spPr>
          <a:xfrm>
            <a:off x="6362830" y="856867"/>
            <a:ext cx="5096531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8DC1D27-D9BA-4242-88EE-A4EB6E7503CF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11459361" y="867559"/>
            <a:ext cx="17183" cy="53047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363CB5C7-613D-4B36-AD4B-EC724C4A9077}"/>
              </a:ext>
            </a:extLst>
          </p:cNvPr>
          <p:cNvCxnSpPr>
            <a:cxnSpLocks/>
            <a:stCxn id="25" idx="2"/>
            <a:endCxn id="30" idx="0"/>
          </p:cNvCxnSpPr>
          <p:nvPr/>
        </p:nvCxnSpPr>
        <p:spPr>
          <a:xfrm flipH="1">
            <a:off x="7937395" y="2205548"/>
            <a:ext cx="1" cy="192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B381E5AC-4FB5-4B41-8622-02CC8599C659}"/>
              </a:ext>
            </a:extLst>
          </p:cNvPr>
          <p:cNvCxnSpPr>
            <a:cxnSpLocks/>
            <a:stCxn id="15" idx="1"/>
          </p:cNvCxnSpPr>
          <p:nvPr/>
        </p:nvCxnSpPr>
        <p:spPr>
          <a:xfrm flipH="1" flipV="1">
            <a:off x="2148959" y="967399"/>
            <a:ext cx="2813095" cy="9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C33D4202-DDD8-4BBF-BE90-2F302BB0FA3D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 flipH="1">
            <a:off x="5670917" y="551595"/>
            <a:ext cx="7" cy="210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EDEFD9EA-295D-4C91-8C14-66DD0F3E6F47}"/>
              </a:ext>
            </a:extLst>
          </p:cNvPr>
          <p:cNvCxnSpPr>
            <a:cxnSpLocks/>
          </p:cNvCxnSpPr>
          <p:nvPr/>
        </p:nvCxnSpPr>
        <p:spPr>
          <a:xfrm>
            <a:off x="5243119" y="1186913"/>
            <a:ext cx="0" cy="201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36260A35-846D-44A2-B50A-9CAFC6B3F596}"/>
              </a:ext>
            </a:extLst>
          </p:cNvPr>
          <p:cNvCxnSpPr>
            <a:cxnSpLocks/>
          </p:cNvCxnSpPr>
          <p:nvPr/>
        </p:nvCxnSpPr>
        <p:spPr>
          <a:xfrm>
            <a:off x="6096000" y="1186913"/>
            <a:ext cx="0" cy="222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0742DD53-C3F0-4A4C-A17B-EAB79BC5ED80}"/>
              </a:ext>
            </a:extLst>
          </p:cNvPr>
          <p:cNvSpPr/>
          <p:nvPr/>
        </p:nvSpPr>
        <p:spPr>
          <a:xfrm>
            <a:off x="9049237" y="1887482"/>
            <a:ext cx="1512495" cy="3602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/>
          </a:p>
          <a:p>
            <a:pPr algn="ctr"/>
            <a:r>
              <a:rPr lang="en-US" sz="800" dirty="0"/>
              <a:t>Emergency Management Director</a:t>
            </a:r>
          </a:p>
          <a:p>
            <a:pPr algn="ctr"/>
            <a:r>
              <a:rPr lang="en-US" sz="800" dirty="0"/>
              <a:t>Russ Bauer</a:t>
            </a:r>
          </a:p>
          <a:p>
            <a:pPr algn="ctr"/>
            <a:endParaRPr lang="en-US" sz="800" dirty="0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EB31B925-E9FA-459C-B0BB-EE510CBBAE3E}"/>
              </a:ext>
            </a:extLst>
          </p:cNvPr>
          <p:cNvCxnSpPr>
            <a:cxnSpLocks/>
            <a:stCxn id="140" idx="1"/>
          </p:cNvCxnSpPr>
          <p:nvPr/>
        </p:nvCxnSpPr>
        <p:spPr>
          <a:xfrm flipH="1">
            <a:off x="8900719" y="2067608"/>
            <a:ext cx="148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833EF7F3-991C-4D59-8ED7-602083A0E2C4}"/>
              </a:ext>
            </a:extLst>
          </p:cNvPr>
          <p:cNvCxnSpPr>
            <a:cxnSpLocks/>
            <a:stCxn id="140" idx="3"/>
          </p:cNvCxnSpPr>
          <p:nvPr/>
        </p:nvCxnSpPr>
        <p:spPr>
          <a:xfrm>
            <a:off x="10561732" y="2067608"/>
            <a:ext cx="176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045E4080-7009-4D81-AB45-BE8E01D97EBD}"/>
              </a:ext>
            </a:extLst>
          </p:cNvPr>
          <p:cNvCxnSpPr>
            <a:cxnSpLocks/>
          </p:cNvCxnSpPr>
          <p:nvPr/>
        </p:nvCxnSpPr>
        <p:spPr>
          <a:xfrm>
            <a:off x="8900719" y="2067608"/>
            <a:ext cx="0" cy="322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1E29A879-7F20-4C80-A649-38122A142219}"/>
              </a:ext>
            </a:extLst>
          </p:cNvPr>
          <p:cNvCxnSpPr>
            <a:cxnSpLocks/>
          </p:cNvCxnSpPr>
          <p:nvPr/>
        </p:nvCxnSpPr>
        <p:spPr>
          <a:xfrm>
            <a:off x="10737908" y="2067608"/>
            <a:ext cx="0" cy="322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3A64B0C2-2AEC-436D-9BEC-53EEE3E0CE62}"/>
              </a:ext>
            </a:extLst>
          </p:cNvPr>
          <p:cNvCxnSpPr>
            <a:cxnSpLocks/>
            <a:stCxn id="94" idx="2"/>
            <a:endCxn id="140" idx="0"/>
          </p:cNvCxnSpPr>
          <p:nvPr/>
        </p:nvCxnSpPr>
        <p:spPr>
          <a:xfrm flipH="1">
            <a:off x="9805485" y="1726600"/>
            <a:ext cx="2" cy="160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AB7AC936-B368-43ED-93D4-077F264C980F}"/>
              </a:ext>
            </a:extLst>
          </p:cNvPr>
          <p:cNvSpPr txBox="1"/>
          <p:nvPr/>
        </p:nvSpPr>
        <p:spPr>
          <a:xfrm>
            <a:off x="9049237" y="4827198"/>
            <a:ext cx="2738143" cy="215444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800" dirty="0"/>
              <a:t>Line of Coordination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FFB192D-A1E2-49B1-BBE1-9056618F70C8}"/>
              </a:ext>
            </a:extLst>
          </p:cNvPr>
          <p:cNvSpPr txBox="1"/>
          <p:nvPr/>
        </p:nvSpPr>
        <p:spPr>
          <a:xfrm>
            <a:off x="9049237" y="5322715"/>
            <a:ext cx="2754433" cy="215444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800" dirty="0"/>
              <a:t>Direct Supervision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82F0D3A5-C4B1-4750-92A4-1904E39E4751}"/>
              </a:ext>
            </a:extLst>
          </p:cNvPr>
          <p:cNvCxnSpPr>
            <a:cxnSpLocks/>
          </p:cNvCxnSpPr>
          <p:nvPr/>
        </p:nvCxnSpPr>
        <p:spPr>
          <a:xfrm>
            <a:off x="10248875" y="5407698"/>
            <a:ext cx="12835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57F53BF8-EEC0-4415-969F-6D8F08E4BBF4}"/>
              </a:ext>
            </a:extLst>
          </p:cNvPr>
          <p:cNvCxnSpPr>
            <a:cxnSpLocks/>
          </p:cNvCxnSpPr>
          <p:nvPr/>
        </p:nvCxnSpPr>
        <p:spPr>
          <a:xfrm>
            <a:off x="10248875" y="4949505"/>
            <a:ext cx="1283515" cy="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99746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641</TotalTime>
  <Words>215</Words>
  <Application>Microsoft Office PowerPoint</Application>
  <PresentationFormat>Widescreen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Wingdings 3</vt:lpstr>
      <vt:lpstr>Slice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Chad Holum</dc:creator>
  <cp:lastModifiedBy>Rachel Braden</cp:lastModifiedBy>
  <cp:revision>73</cp:revision>
  <cp:lastPrinted>2022-11-08T15:39:29Z</cp:lastPrinted>
  <dcterms:created xsi:type="dcterms:W3CDTF">2022-04-05T15:58:53Z</dcterms:created>
  <dcterms:modified xsi:type="dcterms:W3CDTF">2023-01-16T21:06:57Z</dcterms:modified>
</cp:coreProperties>
</file>