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1" r:id="rId5"/>
    <p:sldId id="271" r:id="rId6"/>
    <p:sldId id="260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Meyer, PE" userId="226e202c-987f-42dc-881a-2b4923d3c337" providerId="ADAL" clId="{E7C3E204-7563-4801-9ECB-AEFF9E2877E6}"/>
    <pc:docChg chg="custSel modSld">
      <pc:chgData name="Kevin Meyer, PE" userId="226e202c-987f-42dc-881a-2b4923d3c337" providerId="ADAL" clId="{E7C3E204-7563-4801-9ECB-AEFF9E2877E6}" dt="2025-08-26T17:14:38.479" v="144" actId="207"/>
      <pc:docMkLst>
        <pc:docMk/>
      </pc:docMkLst>
      <pc:sldChg chg="modSp mod">
        <pc:chgData name="Kevin Meyer, PE" userId="226e202c-987f-42dc-881a-2b4923d3c337" providerId="ADAL" clId="{E7C3E204-7563-4801-9ECB-AEFF9E2877E6}" dt="2025-08-26T17:14:38.479" v="144" actId="207"/>
        <pc:sldMkLst>
          <pc:docMk/>
          <pc:sldMk cId="3582097473" sldId="261"/>
        </pc:sldMkLst>
        <pc:spChg chg="mod">
          <ac:chgData name="Kevin Meyer, PE" userId="226e202c-987f-42dc-881a-2b4923d3c337" providerId="ADAL" clId="{E7C3E204-7563-4801-9ECB-AEFF9E2877E6}" dt="2025-08-26T17:14:38.479" v="144" actId="207"/>
          <ac:spMkLst>
            <pc:docMk/>
            <pc:sldMk cId="3582097473" sldId="261"/>
            <ac:spMk id="3" creationId="{E5652EB4-F842-408E-564B-E1BAA2B87089}"/>
          </ac:spMkLst>
        </pc:spChg>
      </pc:sldChg>
      <pc:sldChg chg="addSp delSp modSp mod">
        <pc:chgData name="Kevin Meyer, PE" userId="226e202c-987f-42dc-881a-2b4923d3c337" providerId="ADAL" clId="{E7C3E204-7563-4801-9ECB-AEFF9E2877E6}" dt="2025-08-25T22:30:42.212" v="140" actId="1076"/>
        <pc:sldMkLst>
          <pc:docMk/>
          <pc:sldMk cId="3269578575" sldId="269"/>
        </pc:sldMkLst>
        <pc:spChg chg="mod">
          <ac:chgData name="Kevin Meyer, PE" userId="226e202c-987f-42dc-881a-2b4923d3c337" providerId="ADAL" clId="{E7C3E204-7563-4801-9ECB-AEFF9E2877E6}" dt="2025-08-25T22:30:11.417" v="136" actId="20577"/>
          <ac:spMkLst>
            <pc:docMk/>
            <pc:sldMk cId="3269578575" sldId="269"/>
            <ac:spMk id="3" creationId="{2652D7EC-ABA6-5BAF-22C3-9330CF3ECFCE}"/>
          </ac:spMkLst>
        </pc:spChg>
        <pc:picChg chg="add mod">
          <ac:chgData name="Kevin Meyer, PE" userId="226e202c-987f-42dc-881a-2b4923d3c337" providerId="ADAL" clId="{E7C3E204-7563-4801-9ECB-AEFF9E2877E6}" dt="2025-08-25T22:30:42.212" v="140" actId="1076"/>
          <ac:picMkLst>
            <pc:docMk/>
            <pc:sldMk cId="3269578575" sldId="269"/>
            <ac:picMk id="6" creationId="{1520BCA4-FBA4-92C7-09C0-D214D846D652}"/>
          </ac:picMkLst>
        </pc:picChg>
        <pc:picChg chg="del">
          <ac:chgData name="Kevin Meyer, PE" userId="226e202c-987f-42dc-881a-2b4923d3c337" providerId="ADAL" clId="{E7C3E204-7563-4801-9ECB-AEFF9E2877E6}" dt="2025-08-25T22:30:37.781" v="137" actId="478"/>
          <ac:picMkLst>
            <pc:docMk/>
            <pc:sldMk cId="3269578575" sldId="269"/>
            <ac:picMk id="7" creationId="{F592C2EC-B37B-246E-002E-993ED38F09E8}"/>
          </ac:picMkLst>
        </pc:picChg>
      </pc:sldChg>
      <pc:sldChg chg="modSp mod">
        <pc:chgData name="Kevin Meyer, PE" userId="226e202c-987f-42dc-881a-2b4923d3c337" providerId="ADAL" clId="{E7C3E204-7563-4801-9ECB-AEFF9E2877E6}" dt="2025-08-25T22:30:02.414" v="127" actId="20577"/>
        <pc:sldMkLst>
          <pc:docMk/>
          <pc:sldMk cId="4274219833" sldId="271"/>
        </pc:sldMkLst>
        <pc:spChg chg="mod">
          <ac:chgData name="Kevin Meyer, PE" userId="226e202c-987f-42dc-881a-2b4923d3c337" providerId="ADAL" clId="{E7C3E204-7563-4801-9ECB-AEFF9E2877E6}" dt="2025-08-25T22:30:02.414" v="127" actId="20577"/>
          <ac:spMkLst>
            <pc:docMk/>
            <pc:sldMk cId="4274219833" sldId="271"/>
            <ac:spMk id="6" creationId="{BC49AF3D-1A26-624C-0D7C-B9F0371442B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831E49-892A-4C8F-9176-9A7317855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4A3C0F-39A4-4304-8C19-8372A6F01A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AE4422-7A95-492E-AC6D-8B5B73D5F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767" y="2421996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F96AD7-03B7-40E9-8371-434268BFE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5767" y="4901671"/>
            <a:ext cx="9144000" cy="648229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C36F2-7E11-49C3-BABD-4FC0BF2AD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EAFD-F8CC-4AB0-B973-4B7DBB996BA8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15548-16DC-44FB-AC5D-8FA500017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3045D-22B7-4B9E-8811-01B17BAF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47F4-84DD-43B9-BE34-ABB8358552A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FB0F41-D9EB-416E-A9BC-6082D13A69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7152"/>
          <a:stretch/>
        </p:blipFill>
        <p:spPr>
          <a:xfrm>
            <a:off x="9528766" y="704144"/>
            <a:ext cx="2360405" cy="109608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747553E-D609-4720-8A71-7953F90FCAB7}"/>
              </a:ext>
            </a:extLst>
          </p:cNvPr>
          <p:cNvGrpSpPr/>
          <p:nvPr userDrawn="1"/>
        </p:nvGrpSpPr>
        <p:grpSpPr>
          <a:xfrm>
            <a:off x="2" y="544462"/>
            <a:ext cx="9157646" cy="1378337"/>
            <a:chOff x="2" y="0"/>
            <a:chExt cx="8473965" cy="127543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D3A8C73-9091-457E-BDD9-9EAA1812BB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887" t="11795" r="11205" b="4739"/>
            <a:stretch/>
          </p:blipFill>
          <p:spPr>
            <a:xfrm>
              <a:off x="4879896" y="0"/>
              <a:ext cx="1672545" cy="1275432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8C44205-29BE-440C-A4E2-21FD8BDB69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941" t="11988" r="13941" b="11988"/>
            <a:stretch/>
          </p:blipFill>
          <p:spPr>
            <a:xfrm>
              <a:off x="3054365" y="0"/>
              <a:ext cx="1816368" cy="1275432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  <p:pic>
          <p:nvPicPr>
            <p:cNvPr id="13" name="Picture 12" descr="A close up of a person holding a computer&#10;&#10;Description generated with high confidence">
              <a:extLst>
                <a:ext uri="{FF2B5EF4-FFF2-40B4-BE49-F238E27FC236}">
                  <a16:creationId xmlns:a16="http://schemas.microsoft.com/office/drawing/2014/main" id="{D2F113C4-980D-4EAF-92F0-038E3AD38E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" y="1"/>
              <a:ext cx="1217534" cy="1275434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8AB0B6B-E433-4CE2-B25A-BE679F5727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60816" y="0"/>
              <a:ext cx="1913151" cy="1275435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5E20D58-507E-4038-B626-356184294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3990" b="23990"/>
            <a:stretch/>
          </p:blipFill>
          <p:spPr>
            <a:xfrm>
              <a:off x="1232826" y="0"/>
              <a:ext cx="1837618" cy="1275432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126620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A2A8F-0690-418E-B36C-54DC98CAE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50884-699E-49D9-AE87-7C157328C0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521555-612F-4C51-B289-8BC4F4C97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CD58E-9E24-4410-850A-59E5C07B5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EAFD-F8CC-4AB0-B973-4B7DBB996BA8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45342-C733-4846-ABDD-DF2EC4B16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81586-A08D-46EA-BA69-409BE510D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47F4-84DD-43B9-BE34-ABB8358552A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5EBC04-5359-F38C-D485-60BBED5D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1116" y="499533"/>
            <a:ext cx="1747872" cy="77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6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E59EA-AC2E-42E5-8A75-AAB299B16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1551B6-09F1-411F-A42D-534EC314E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EAFD-F8CC-4AB0-B973-4B7DBB996BA8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30A16-1179-4353-AC1D-0169284B5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9409E5-AC38-4812-AA2A-3CB2C5554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47F4-84DD-43B9-BE34-ABB8358552A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2370FE-0324-2600-024E-CDD58B4854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1116" y="499533"/>
            <a:ext cx="1747872" cy="77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8DC818-94B4-4A4A-87FA-D4E1AB564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EAFD-F8CC-4AB0-B973-4B7DBB996BA8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E4B8D-31CA-4FD4-83DE-75FD5FC9F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AD43C-AFDD-4D3E-998A-778202BD4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47F4-84DD-43B9-BE34-ABB835855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8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831E49-892A-4C8F-9176-9A7317855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4A3C0F-39A4-4304-8C19-8372A6F01A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AE4422-7A95-492E-AC6D-8B5B73D5F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767" y="2421996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F96AD7-03B7-40E9-8371-434268BFE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5767" y="4901671"/>
            <a:ext cx="9144000" cy="648229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C36F2-7E11-49C3-BABD-4FC0BF2AD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EAFD-F8CC-4AB0-B973-4B7DBB996BA8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15548-16DC-44FB-AC5D-8FA500017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3045D-22B7-4B9E-8811-01B17BAF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47F4-84DD-43B9-BE34-ABB8358552AF}" type="slidenum">
              <a:rPr lang="en-US" smtClean="0"/>
              <a:t>‹#›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FF7BE44-7E4B-8943-C472-5273911F5D7F}"/>
              </a:ext>
            </a:extLst>
          </p:cNvPr>
          <p:cNvGrpSpPr/>
          <p:nvPr userDrawn="1"/>
        </p:nvGrpSpPr>
        <p:grpSpPr>
          <a:xfrm>
            <a:off x="2" y="544462"/>
            <a:ext cx="9157646" cy="1378337"/>
            <a:chOff x="2" y="0"/>
            <a:chExt cx="8473965" cy="127543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D5990A8-FCFE-7E4F-4999-17B39655A0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887" t="11795" r="11205" b="4739"/>
            <a:stretch/>
          </p:blipFill>
          <p:spPr>
            <a:xfrm>
              <a:off x="4879896" y="0"/>
              <a:ext cx="1672545" cy="1275432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03B65AE-EB5A-6DC1-F48A-20B525AA9F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941" t="11988" r="13941" b="11988"/>
            <a:stretch/>
          </p:blipFill>
          <p:spPr>
            <a:xfrm>
              <a:off x="3054365" y="0"/>
              <a:ext cx="1816368" cy="1275432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  <p:pic>
          <p:nvPicPr>
            <p:cNvPr id="25" name="Picture 24" descr="A close up of a person holding a computer&#10;&#10;Description generated with high confidence">
              <a:extLst>
                <a:ext uri="{FF2B5EF4-FFF2-40B4-BE49-F238E27FC236}">
                  <a16:creationId xmlns:a16="http://schemas.microsoft.com/office/drawing/2014/main" id="{0E197837-98FC-2408-B369-13FB986AC0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" y="1"/>
              <a:ext cx="1217534" cy="1275434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F9C852E-E2EF-4E54-73B9-ECE21419B8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60816" y="0"/>
              <a:ext cx="1913151" cy="1275435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5BFF643-36C5-B527-6653-3B6016B26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3990" b="23990"/>
            <a:stretch/>
          </p:blipFill>
          <p:spPr>
            <a:xfrm>
              <a:off x="1232826" y="0"/>
              <a:ext cx="1837618" cy="1275432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7C12D77-14AE-D018-58EA-5524D95131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7152"/>
          <a:stretch/>
        </p:blipFill>
        <p:spPr>
          <a:xfrm>
            <a:off x="9528766" y="704144"/>
            <a:ext cx="2360405" cy="109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06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84A3C0F-39A4-4304-8C19-8372A6F01A1B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tx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AE4422-7A95-492E-AC6D-8B5B73D5F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767" y="2421996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F96AD7-03B7-40E9-8371-434268BFE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5767" y="4901671"/>
            <a:ext cx="9144000" cy="648229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C36F2-7E11-49C3-BABD-4FC0BF2AD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EAFD-F8CC-4AB0-B973-4B7DBB996BA8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15548-16DC-44FB-AC5D-8FA500017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3045D-22B7-4B9E-8811-01B17BAF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47F4-84DD-43B9-BE34-ABB8358552A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FB0F41-D9EB-416E-A9BC-6082D13A69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7370" y="823693"/>
            <a:ext cx="2050296" cy="91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8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F6FB3-9014-4613-9F8F-B6BCF277F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B1FBA-9C3D-46A9-A23C-EC0B656BC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8CFCC-B0F7-48B8-A9BC-62AB58423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EAFD-F8CC-4AB0-B973-4B7DBB996BA8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1C6DD-EA40-438E-9CCA-B6D50F1F3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512CA-8A02-4F20-88FC-71F23DC2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47F4-84DD-43B9-BE34-ABB8358552A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5263A6-C3AB-4EB9-B66F-3F6C5BEA0D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1116" y="499533"/>
            <a:ext cx="1747872" cy="7768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D14D0C-C3DB-443E-961A-A891F6B82EB8}"/>
              </a:ext>
            </a:extLst>
          </p:cNvPr>
          <p:cNvSpPr/>
          <p:nvPr userDrawn="1"/>
        </p:nvSpPr>
        <p:spPr>
          <a:xfrm>
            <a:off x="-8466" y="0"/>
            <a:ext cx="124730" cy="68580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ACE5B9-B5C6-425A-AF00-0CDDB60270DB}"/>
              </a:ext>
            </a:extLst>
          </p:cNvPr>
          <p:cNvSpPr/>
          <p:nvPr userDrawn="1"/>
        </p:nvSpPr>
        <p:spPr>
          <a:xfrm>
            <a:off x="-8469" y="5702397"/>
            <a:ext cx="124731" cy="5338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847CC2-8B56-4227-A56C-42F93E158024}"/>
              </a:ext>
            </a:extLst>
          </p:cNvPr>
          <p:cNvSpPr/>
          <p:nvPr userDrawn="1"/>
        </p:nvSpPr>
        <p:spPr>
          <a:xfrm flipH="1">
            <a:off x="-8467" y="4634761"/>
            <a:ext cx="124731" cy="5338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86E002-31C1-4D55-B4ED-CBB9A3254450}"/>
              </a:ext>
            </a:extLst>
          </p:cNvPr>
          <p:cNvSpPr/>
          <p:nvPr userDrawn="1"/>
        </p:nvSpPr>
        <p:spPr>
          <a:xfrm>
            <a:off x="-8468" y="5168579"/>
            <a:ext cx="124731" cy="5338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20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4FAE04-8613-4465-BBB9-C640E176AE19}"/>
              </a:ext>
            </a:extLst>
          </p:cNvPr>
          <p:cNvSpPr/>
          <p:nvPr userDrawn="1"/>
        </p:nvSpPr>
        <p:spPr>
          <a:xfrm>
            <a:off x="-8470" y="0"/>
            <a:ext cx="1220047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F6FB3-9014-4613-9F8F-B6BCF277F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B1FBA-9C3D-46A9-A23C-EC0B656BC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8CFCC-B0F7-48B8-A9BC-62AB58423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EAFD-F8CC-4AB0-B973-4B7DBB996BA8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1C6DD-EA40-438E-9CCA-B6D50F1F3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512CA-8A02-4F20-88FC-71F23DC2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47F4-84DD-43B9-BE34-ABB8358552A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5263A6-C3AB-4EB9-B66F-3F6C5BEA0D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1116" y="499533"/>
            <a:ext cx="1747872" cy="7768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D14D0C-C3DB-443E-961A-A891F6B82EB8}"/>
              </a:ext>
            </a:extLst>
          </p:cNvPr>
          <p:cNvSpPr/>
          <p:nvPr userDrawn="1"/>
        </p:nvSpPr>
        <p:spPr>
          <a:xfrm>
            <a:off x="-8466" y="0"/>
            <a:ext cx="124730" cy="68580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ACE5B9-B5C6-425A-AF00-0CDDB60270DB}"/>
              </a:ext>
            </a:extLst>
          </p:cNvPr>
          <p:cNvSpPr/>
          <p:nvPr userDrawn="1"/>
        </p:nvSpPr>
        <p:spPr>
          <a:xfrm>
            <a:off x="-8469" y="5702397"/>
            <a:ext cx="124731" cy="5338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847CC2-8B56-4227-A56C-42F93E158024}"/>
              </a:ext>
            </a:extLst>
          </p:cNvPr>
          <p:cNvSpPr/>
          <p:nvPr userDrawn="1"/>
        </p:nvSpPr>
        <p:spPr>
          <a:xfrm flipH="1">
            <a:off x="-8467" y="4634761"/>
            <a:ext cx="124731" cy="5338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86E002-31C1-4D55-B4ED-CBB9A3254450}"/>
              </a:ext>
            </a:extLst>
          </p:cNvPr>
          <p:cNvSpPr/>
          <p:nvPr userDrawn="1"/>
        </p:nvSpPr>
        <p:spPr>
          <a:xfrm>
            <a:off x="-8468" y="5168579"/>
            <a:ext cx="124731" cy="5338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647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4FAE04-8613-4465-BBB9-C640E176AE19}"/>
              </a:ext>
            </a:extLst>
          </p:cNvPr>
          <p:cNvSpPr/>
          <p:nvPr userDrawn="1"/>
        </p:nvSpPr>
        <p:spPr>
          <a:xfrm>
            <a:off x="-8470" y="0"/>
            <a:ext cx="1220047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F6FB3-9014-4613-9F8F-B6BCF277F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B1FBA-9C3D-46A9-A23C-EC0B656BC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8CFCC-B0F7-48B8-A9BC-62AB58423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3DEAFD-F8CC-4AB0-B973-4B7DBB996BA8}" type="datetimeFigureOut">
              <a:rPr lang="en-US" smtClean="0"/>
              <a:pPr/>
              <a:t>8/26/2025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1C6DD-EA40-438E-9CCA-B6D50F1F3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512CA-8A02-4F20-88FC-71F23DC2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D047F4-84DD-43B9-BE34-ABB8358552A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5263A6-C3AB-4EB9-B66F-3F6C5BEA0D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1116" y="499533"/>
            <a:ext cx="1747872" cy="77683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BF2F013-908A-415E-B76D-9D2ED9CB2402}"/>
              </a:ext>
            </a:extLst>
          </p:cNvPr>
          <p:cNvGrpSpPr/>
          <p:nvPr userDrawn="1"/>
        </p:nvGrpSpPr>
        <p:grpSpPr>
          <a:xfrm>
            <a:off x="-8469" y="0"/>
            <a:ext cx="124733" cy="6858000"/>
            <a:chOff x="-8469" y="0"/>
            <a:chExt cx="124733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D14D0C-C3DB-443E-961A-A891F6B82EB8}"/>
                </a:ext>
              </a:extLst>
            </p:cNvPr>
            <p:cNvSpPr/>
            <p:nvPr userDrawn="1"/>
          </p:nvSpPr>
          <p:spPr>
            <a:xfrm>
              <a:off x="-8466" y="0"/>
              <a:ext cx="124730" cy="6858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ACE5B9-B5C6-425A-AF00-0CDDB60270DB}"/>
                </a:ext>
              </a:extLst>
            </p:cNvPr>
            <p:cNvSpPr/>
            <p:nvPr userDrawn="1"/>
          </p:nvSpPr>
          <p:spPr>
            <a:xfrm>
              <a:off x="-8469" y="5702397"/>
              <a:ext cx="124731" cy="5338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3847CC2-8B56-4227-A56C-42F93E158024}"/>
                </a:ext>
              </a:extLst>
            </p:cNvPr>
            <p:cNvSpPr/>
            <p:nvPr userDrawn="1"/>
          </p:nvSpPr>
          <p:spPr>
            <a:xfrm flipH="1">
              <a:off x="-8467" y="4634761"/>
              <a:ext cx="124731" cy="5338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E86E002-31C1-4D55-B4ED-CBB9A3254450}"/>
                </a:ext>
              </a:extLst>
            </p:cNvPr>
            <p:cNvSpPr/>
            <p:nvPr userDrawn="1"/>
          </p:nvSpPr>
          <p:spPr>
            <a:xfrm>
              <a:off x="-8468" y="5168579"/>
              <a:ext cx="124731" cy="5338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0158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CC124-CBB4-4B01-86DD-1E8A4BC59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761300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C01AD-F05E-4234-8DC2-75791F8AC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99632"/>
            <a:ext cx="10515600" cy="1390018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718EB-CC71-4355-BC5A-370FAE45F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EAFD-F8CC-4AB0-B973-4B7DBB996BA8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106E7-F1AA-4AB3-9246-06C9BCA1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6495B-7A6E-4983-86FA-D5AF33E7F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47F4-84DD-43B9-BE34-ABB8358552AF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2E2C1A-31EE-4E34-90A6-52F5016874FA}"/>
              </a:ext>
            </a:extLst>
          </p:cNvPr>
          <p:cNvGrpSpPr/>
          <p:nvPr userDrawn="1"/>
        </p:nvGrpSpPr>
        <p:grpSpPr>
          <a:xfrm rot="5400000">
            <a:off x="5519658" y="1085"/>
            <a:ext cx="45719" cy="9168502"/>
            <a:chOff x="-8469" y="0"/>
            <a:chExt cx="124733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B4B4E66-8E62-4975-9EC0-8F37B751B332}"/>
                </a:ext>
              </a:extLst>
            </p:cNvPr>
            <p:cNvSpPr/>
            <p:nvPr userDrawn="1"/>
          </p:nvSpPr>
          <p:spPr>
            <a:xfrm>
              <a:off x="-8466" y="0"/>
              <a:ext cx="124730" cy="6858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AAE2EFE-0576-441B-BAEC-E93D1FC2DEF7}"/>
                </a:ext>
              </a:extLst>
            </p:cNvPr>
            <p:cNvSpPr/>
            <p:nvPr userDrawn="1"/>
          </p:nvSpPr>
          <p:spPr>
            <a:xfrm>
              <a:off x="-8469" y="5702397"/>
              <a:ext cx="124731" cy="5338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B3240A-A46B-444E-8358-719054705F22}"/>
                </a:ext>
              </a:extLst>
            </p:cNvPr>
            <p:cNvSpPr/>
            <p:nvPr userDrawn="1"/>
          </p:nvSpPr>
          <p:spPr>
            <a:xfrm flipH="1">
              <a:off x="-8467" y="4634761"/>
              <a:ext cx="124731" cy="5338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29AA43A-9D8C-4BC2-B479-74B371BBDAF6}"/>
                </a:ext>
              </a:extLst>
            </p:cNvPr>
            <p:cNvSpPr/>
            <p:nvPr userDrawn="1"/>
          </p:nvSpPr>
          <p:spPr>
            <a:xfrm>
              <a:off x="-8468" y="5168579"/>
              <a:ext cx="124731" cy="5338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45999E0-B075-2986-D8F8-150DAC4C5E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1116" y="499533"/>
            <a:ext cx="1747872" cy="77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0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62E915-26B7-49DB-977C-6BF7F4604EB9}"/>
              </a:ext>
            </a:extLst>
          </p:cNvPr>
          <p:cNvSpPr/>
          <p:nvPr userDrawn="1"/>
        </p:nvSpPr>
        <p:spPr>
          <a:xfrm>
            <a:off x="-8470" y="0"/>
            <a:ext cx="1220047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4CC124-CBB4-4B01-86DD-1E8A4BC59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17923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C01AD-F05E-4234-8DC2-75791F8AC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37360"/>
            <a:ext cx="10515600" cy="135229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718EB-CC71-4355-BC5A-370FAE45F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EAFD-F8CC-4AB0-B973-4B7DBB996BA8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106E7-F1AA-4AB3-9246-06C9BCA1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6495B-7A6E-4983-86FA-D5AF33E7F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47F4-84DD-43B9-BE34-ABB8358552AF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A5D397-E4F9-49B5-9295-16F1B4723423}"/>
              </a:ext>
            </a:extLst>
          </p:cNvPr>
          <p:cNvGrpSpPr/>
          <p:nvPr userDrawn="1"/>
        </p:nvGrpSpPr>
        <p:grpSpPr>
          <a:xfrm rot="5400000">
            <a:off x="5519658" y="1085"/>
            <a:ext cx="45719" cy="9168502"/>
            <a:chOff x="-8469" y="0"/>
            <a:chExt cx="124733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3EAAFC2-AC69-43E8-9D00-C85AF9CDC4AA}"/>
                </a:ext>
              </a:extLst>
            </p:cNvPr>
            <p:cNvSpPr/>
            <p:nvPr userDrawn="1"/>
          </p:nvSpPr>
          <p:spPr>
            <a:xfrm>
              <a:off x="-8466" y="0"/>
              <a:ext cx="124730" cy="6858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D0F4808-944F-4186-9A7B-77F82C27ED17}"/>
                </a:ext>
              </a:extLst>
            </p:cNvPr>
            <p:cNvSpPr/>
            <p:nvPr userDrawn="1"/>
          </p:nvSpPr>
          <p:spPr>
            <a:xfrm>
              <a:off x="-8469" y="5702397"/>
              <a:ext cx="124731" cy="5338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57F17DA-9746-49A0-AAF0-3971E2A80AAA}"/>
                </a:ext>
              </a:extLst>
            </p:cNvPr>
            <p:cNvSpPr/>
            <p:nvPr userDrawn="1"/>
          </p:nvSpPr>
          <p:spPr>
            <a:xfrm flipH="1">
              <a:off x="-8467" y="4634761"/>
              <a:ext cx="124731" cy="5338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FC97316-262A-4D14-B175-5E38A19757D7}"/>
                </a:ext>
              </a:extLst>
            </p:cNvPr>
            <p:cNvSpPr/>
            <p:nvPr userDrawn="1"/>
          </p:nvSpPr>
          <p:spPr>
            <a:xfrm>
              <a:off x="-8468" y="5168579"/>
              <a:ext cx="124731" cy="5338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FD4FB2E-5101-1AF2-43D0-DB420F627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1116" y="499533"/>
            <a:ext cx="1747872" cy="77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80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62E915-26B7-49DB-977C-6BF7F4604EB9}"/>
              </a:ext>
            </a:extLst>
          </p:cNvPr>
          <p:cNvSpPr/>
          <p:nvPr userDrawn="1"/>
        </p:nvSpPr>
        <p:spPr>
          <a:xfrm>
            <a:off x="-8470" y="0"/>
            <a:ext cx="1220047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4CC124-CBB4-4B01-86DD-1E8A4BC59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17923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C01AD-F05E-4234-8DC2-75791F8AC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37360"/>
            <a:ext cx="10515600" cy="135229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718EB-CC71-4355-BC5A-370FAE45F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3DEAFD-F8CC-4AB0-B973-4B7DBB996BA8}" type="datetimeFigureOut">
              <a:rPr lang="en-US" smtClean="0"/>
              <a:pPr/>
              <a:t>8/26/2025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106E7-F1AA-4AB3-9246-06C9BCA1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6495B-7A6E-4983-86FA-D5AF33E7F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D047F4-84DD-43B9-BE34-ABB8358552A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A5D397-E4F9-49B5-9295-16F1B4723423}"/>
              </a:ext>
            </a:extLst>
          </p:cNvPr>
          <p:cNvGrpSpPr/>
          <p:nvPr userDrawn="1"/>
        </p:nvGrpSpPr>
        <p:grpSpPr>
          <a:xfrm rot="5400000">
            <a:off x="5519658" y="1085"/>
            <a:ext cx="45719" cy="9168502"/>
            <a:chOff x="-8469" y="0"/>
            <a:chExt cx="124733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3EAAFC2-AC69-43E8-9D00-C85AF9CDC4AA}"/>
                </a:ext>
              </a:extLst>
            </p:cNvPr>
            <p:cNvSpPr/>
            <p:nvPr userDrawn="1"/>
          </p:nvSpPr>
          <p:spPr>
            <a:xfrm>
              <a:off x="-8466" y="0"/>
              <a:ext cx="124730" cy="6858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D0F4808-944F-4186-9A7B-77F82C27ED17}"/>
                </a:ext>
              </a:extLst>
            </p:cNvPr>
            <p:cNvSpPr/>
            <p:nvPr userDrawn="1"/>
          </p:nvSpPr>
          <p:spPr>
            <a:xfrm>
              <a:off x="-8469" y="5702397"/>
              <a:ext cx="124731" cy="5338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57F17DA-9746-49A0-AAF0-3971E2A80AAA}"/>
                </a:ext>
              </a:extLst>
            </p:cNvPr>
            <p:cNvSpPr/>
            <p:nvPr userDrawn="1"/>
          </p:nvSpPr>
          <p:spPr>
            <a:xfrm flipH="1">
              <a:off x="-8467" y="4634761"/>
              <a:ext cx="124731" cy="5338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FC97316-262A-4D14-B175-5E38A19757D7}"/>
                </a:ext>
              </a:extLst>
            </p:cNvPr>
            <p:cNvSpPr/>
            <p:nvPr userDrawn="1"/>
          </p:nvSpPr>
          <p:spPr>
            <a:xfrm>
              <a:off x="-8468" y="5168579"/>
              <a:ext cx="124731" cy="5338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BD3B4064-75D1-8315-8FD8-8D4BB7714F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1116" y="499533"/>
            <a:ext cx="1747872" cy="77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1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D5435E-CD0A-48F9-AFF7-96343BC2E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17828-BBFA-4DFE-88C1-9033C69B3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A304A-C004-4BD8-B209-82D86341E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DEAFD-F8CC-4AB0-B973-4B7DBB996BA8}" type="datetimeFigureOut">
              <a:rPr lang="en-US" smtClean="0"/>
              <a:t>8/26/2025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AE0BF-8D61-4490-9A93-E1E045095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4D6C5-FB9C-46BC-A796-D3683AA9BE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047F4-84DD-43B9-BE34-ABB835855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2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8" r:id="rId5"/>
    <p:sldLayoutId id="2147483669" r:id="rId6"/>
    <p:sldLayoutId id="2147483670" r:id="rId7"/>
    <p:sldLayoutId id="2147483663" r:id="rId8"/>
    <p:sldLayoutId id="2147483671" r:id="rId9"/>
    <p:sldLayoutId id="2147483664" r:id="rId10"/>
    <p:sldLayoutId id="2147483666" r:id="rId11"/>
    <p:sldLayoutId id="21474836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oleto" panose="020B060602020303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co.chippewa.wi.us/government/highway/about-us-new/news-pressreleases-new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eyer@correinc.com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kmeyer@correinc.com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2E2C3-79FA-B4BE-9AB9-D29A6EFA4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07294-7A4F-9DFC-9E02-E38DE008C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86040" cy="1325563"/>
          </a:xfrm>
        </p:spPr>
        <p:txBody>
          <a:bodyPr/>
          <a:lstStyle/>
          <a:p>
            <a:r>
              <a:rPr lang="en-US" dirty="0"/>
              <a:t>Public Involvement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52EB4-F842-408E-564B-E1BAA2B87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800" dirty="0"/>
              <a:t>This presentation is for the project ID 8910-03-08/78 on County D between County O and County S North, Town of Delmar, Chippewa County. This project corridor is approximately 5 miles long.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/>
              <a:t>An in-person meeting is not planned at this time.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/>
              <a:t>All meeting materials, including the handout with a comment form, are posted on the design website for this project, which can be found at: </a:t>
            </a:r>
            <a:r>
              <a:rPr lang="en-US" sz="2800" dirty="0">
                <a:solidFill>
                  <a:schemeClr val="accent1"/>
                </a:solidFill>
              </a:rPr>
              <a:t>https://www.chippewacountywi.gov/government/highway/about-us/news-press-releases </a:t>
            </a:r>
            <a:r>
              <a:rPr lang="en-US" sz="28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https://www.co.chippewa.wi.us/government/highway/about-us-new/news-pressreleases-new</a:t>
            </a:r>
            <a:endParaRPr lang="en-US" sz="2800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6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/>
              <a:t>If you have any questions, please contact design Project Manager, Kevin Meyer at (715) 299-1894 or Chippewa County Highway Department Project Manager, Fred Anderson at (715) 738-2610.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E7CD7B-E654-4D43-158E-CE679735A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760" y="500063"/>
            <a:ext cx="1095057" cy="103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97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BF769-938D-D3F0-CFCC-8F4640703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4A690-A7C1-0A9D-F1CA-B880EF7D5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6CB0C-C461-D9FA-C1D2-1A3A41F5E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/>
              <a:t>Final design plan completion</a:t>
            </a:r>
          </a:p>
          <a:p>
            <a:pPr lvl="1"/>
            <a:r>
              <a:rPr lang="en-US" dirty="0"/>
              <a:t>November 2027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3500" dirty="0"/>
              <a:t>Construction</a:t>
            </a:r>
          </a:p>
          <a:p>
            <a:pPr lvl="1"/>
            <a:r>
              <a:rPr lang="en-US" dirty="0"/>
              <a:t>Summer 2028 construction season (scheduled)</a:t>
            </a:r>
          </a:p>
          <a:p>
            <a:pPr lvl="1"/>
            <a:r>
              <a:rPr lang="en-US" dirty="0"/>
              <a:t>Work is anticipated to take approximately 8-10 weeks to complete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787504-BB77-ABED-1920-2D31EECE3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760" y="500063"/>
            <a:ext cx="1095057" cy="103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44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AFB51-98BF-35E3-A4AD-F8A386D12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906B3-AD62-0C54-5FC0-2C693AE67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Consultant 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E7E85-5609-C038-7071-11E64B293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Kevin Meyer, </a:t>
            </a:r>
            <a:r>
              <a:rPr lang="en-US" sz="2400" dirty="0">
                <a:latin typeface="Pirulen Rg" panose="020B0605020200080104" pitchFamily="34" charset="0"/>
              </a:rPr>
              <a:t>CORRE, Inc.</a:t>
            </a:r>
          </a:p>
          <a:p>
            <a:pPr lvl="1"/>
            <a:r>
              <a:rPr lang="en-US" sz="2400" dirty="0"/>
              <a:t>(715) 299-1894</a:t>
            </a:r>
            <a:endParaRPr lang="en-US" sz="2400" dirty="0">
              <a:solidFill>
                <a:schemeClr val="tx2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kmeyer@correinc.com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Fred Anderson, Chippewa County</a:t>
            </a:r>
          </a:p>
          <a:p>
            <a:pPr lvl="1"/>
            <a:r>
              <a:rPr lang="en-US" dirty="0"/>
              <a:t>(715) 738-2610</a:t>
            </a:r>
          </a:p>
          <a:p>
            <a:pPr lvl="1"/>
            <a:r>
              <a:rPr lang="en-US" dirty="0"/>
              <a:t>fanderson@chippewacountywi.gov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1FFBE7-1451-530B-A01E-1CC393AF1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760" y="500063"/>
            <a:ext cx="1095057" cy="103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72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20271-CC60-6CAD-8F6A-315064C1A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077DC-52AB-9CF4-91E2-DD66DD6E1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2D7EC-ABA6-5BAF-22C3-9330CF3EC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/>
              <a:t>Submit by October 1, 2025 by: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Mail to:</a:t>
            </a:r>
          </a:p>
          <a:p>
            <a:pPr marL="914400" lvl="2" indent="0">
              <a:buNone/>
            </a:pPr>
            <a:r>
              <a:rPr lang="en-US" sz="2000" dirty="0">
                <a:latin typeface="Pirulen Rg" panose="020B0605020200080104" pitchFamily="34" charset="0"/>
              </a:rPr>
              <a:t>CORRE, Inc.</a:t>
            </a:r>
          </a:p>
          <a:p>
            <a:pPr marL="914400" lvl="2" indent="0">
              <a:buNone/>
            </a:pPr>
            <a:r>
              <a:rPr lang="en-US" sz="2000" dirty="0"/>
              <a:t>1802 Warden Street</a:t>
            </a:r>
          </a:p>
          <a:p>
            <a:pPr marL="914400" lvl="2" indent="0">
              <a:buNone/>
            </a:pPr>
            <a:r>
              <a:rPr lang="en-US" sz="2000" dirty="0"/>
              <a:t>Eau Claire, WI 54703</a:t>
            </a:r>
          </a:p>
          <a:p>
            <a:pPr marL="914400" lvl="2" indent="0">
              <a:buNone/>
            </a:pPr>
            <a:r>
              <a:rPr lang="en-US" sz="2000" dirty="0"/>
              <a:t>Attn.: Kevin Meyer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Via Email:</a:t>
            </a:r>
          </a:p>
          <a:p>
            <a:pPr marL="914400" lvl="2" indent="0">
              <a:buNone/>
            </a:pPr>
            <a:r>
              <a:rPr lang="en-US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kmeyer@correinc.com</a:t>
            </a:r>
            <a:endParaRPr lang="en-US" sz="2800" dirty="0"/>
          </a:p>
          <a:p>
            <a:pPr marL="457200" lvl="1" indent="0">
              <a:buNone/>
            </a:pPr>
            <a:endParaRPr lang="en-US" sz="3200" dirty="0"/>
          </a:p>
          <a:p>
            <a:pPr marL="914400" lvl="2" indent="0">
              <a:buNone/>
            </a:pPr>
            <a:r>
              <a:rPr lang="en-US" sz="28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kmeyer@correinc.com</a:t>
            </a:r>
            <a:endParaRPr lang="en-US" sz="28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8C268C-E2E6-269F-440F-75802AE7A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760" y="500063"/>
            <a:ext cx="1095057" cy="10387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20BCA4-FBA4-92C7-09C0-D214D846D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609" y="1782770"/>
            <a:ext cx="3386670" cy="443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78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E8A33-D334-C3E6-71DF-98B7089C0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81EB8-4623-B01D-9F0C-B4A86B491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Involvement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49AF3D-1A26-624C-0D7C-B9F0371442B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338138" indent="-338138" algn="l" rtl="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rgbClr val="EB9E03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Soleto" panose="020B0606020203030204" pitchFamily="34" charset="0"/>
                <a:ea typeface="+mn-ea"/>
                <a:cs typeface="+mn-cs"/>
              </a:defRPr>
            </a:lvl1pPr>
            <a:lvl2pPr marL="801688" indent="-349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9E03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oleto" panose="020B0606020203030204" pitchFamily="34" charset="0"/>
                <a:ea typeface="+mn-ea"/>
                <a:cs typeface="+mn-cs"/>
              </a:defRPr>
            </a:lvl2pPr>
            <a:lvl3pPr marL="120332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9E0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oleto" panose="020B0606020203030204" pitchFamily="34" charset="0"/>
                <a:ea typeface="+mn-ea"/>
                <a:cs typeface="+mn-cs"/>
              </a:defRPr>
            </a:lvl3pPr>
            <a:lvl4pPr marL="1606550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9E03"/>
              </a:buClr>
              <a:buChar char="–"/>
              <a:defRPr sz="2400" kern="1200">
                <a:solidFill>
                  <a:schemeClr val="tx1"/>
                </a:solidFill>
                <a:latin typeface="Soleto" panose="020B0606020203030204" pitchFamily="34" charset="0"/>
                <a:ea typeface="+mn-ea"/>
                <a:cs typeface="+mn-cs"/>
              </a:defRPr>
            </a:lvl4pPr>
            <a:lvl5pPr marL="2057400" indent="-336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9E03"/>
              </a:buClr>
              <a:buChar char="»"/>
              <a:defRPr sz="2400" kern="1200">
                <a:solidFill>
                  <a:schemeClr val="tx1"/>
                </a:solidFill>
                <a:latin typeface="Soleto" panose="020B0606020203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</a:rPr>
              <a:t>County D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County O to County S North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Boyd – Estella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Chippewa County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Public Comment Period: Through October 1, 2025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0F2405-BF77-437C-8878-7B377CD14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760" y="500063"/>
            <a:ext cx="1095057" cy="103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19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CEF40-9DFD-FC59-D7D8-A173507F8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B4A39-FD23-6EB7-D29E-E8FCD0F13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Pirulen Rg" panose="020B0605020200080104" pitchFamily="34" charset="0"/>
              </a:rPr>
              <a:t>CORRE, Inc.</a:t>
            </a:r>
          </a:p>
          <a:p>
            <a:pPr lvl="1"/>
            <a:r>
              <a:rPr lang="en-US" dirty="0"/>
              <a:t>Kevin Meyer, P.E. – Design Consultant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Chippewa County Highway Department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Fred Anderson, P.E. – Project Manager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CDDBD-6B9A-BF8A-BB89-59AF76D44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760" y="500063"/>
            <a:ext cx="1095057" cy="103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16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33D54-0E48-EA56-08A1-91FF14782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5137C-D36F-FF6C-6008-BBA0EB845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7449A-4F06-8344-CF54-B7CEF916D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64" y="1941128"/>
            <a:ext cx="10515600" cy="4351338"/>
          </a:xfrm>
        </p:spPr>
        <p:txBody>
          <a:bodyPr/>
          <a:lstStyle/>
          <a:p>
            <a:r>
              <a:rPr lang="en-US" dirty="0"/>
              <a:t>Project Limits and Definition</a:t>
            </a:r>
          </a:p>
          <a:p>
            <a:r>
              <a:rPr lang="en-US" dirty="0"/>
              <a:t>Project Purpose and Need</a:t>
            </a:r>
          </a:p>
          <a:p>
            <a:r>
              <a:rPr lang="en-US" dirty="0"/>
              <a:t>Proposed Improvements</a:t>
            </a:r>
          </a:p>
          <a:p>
            <a:r>
              <a:rPr lang="en-US" dirty="0"/>
              <a:t>Real estate needs</a:t>
            </a:r>
          </a:p>
          <a:p>
            <a:r>
              <a:rPr lang="en-US" dirty="0"/>
              <a:t>Construction Impacts</a:t>
            </a:r>
          </a:p>
          <a:p>
            <a:r>
              <a:rPr lang="en-US" dirty="0"/>
              <a:t>Project Schedule</a:t>
            </a:r>
          </a:p>
          <a:p>
            <a:r>
              <a:rPr lang="en-US" dirty="0"/>
              <a:t>Contact Information</a:t>
            </a:r>
          </a:p>
          <a:p>
            <a:r>
              <a:rPr lang="en-US" dirty="0"/>
              <a:t>Questions and Input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316ADB-8145-F439-7748-C4B0E7C9A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760" y="500063"/>
            <a:ext cx="1095057" cy="10387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9D67F0-B2EC-A161-25EA-98AF6C8FC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479" y="2340080"/>
            <a:ext cx="5796561" cy="303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3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8A28F-6F5A-C23D-F99F-F4B945C30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D8FBA-B629-8D6D-3F23-45D3EA37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87640" cy="1325563"/>
          </a:xfrm>
        </p:spPr>
        <p:txBody>
          <a:bodyPr/>
          <a:lstStyle/>
          <a:p>
            <a:r>
              <a:rPr lang="en-US" dirty="0"/>
              <a:t>Project Limits and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AE949-722A-73FF-FC99-0ABD184F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3974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Project ID 8910-03-08/78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Pavement Replacement Project</a:t>
            </a:r>
          </a:p>
          <a:p>
            <a:pPr marL="457200" lvl="1" indent="0">
              <a:buNone/>
            </a:pPr>
            <a:endParaRPr lang="en-US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Project is located along 5 miles of County D north of the village of Boyd</a:t>
            </a:r>
          </a:p>
          <a:p>
            <a:pPr marL="457200" lvl="1" indent="0">
              <a:buNone/>
            </a:pPr>
            <a:endParaRPr lang="en-US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See location on map.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BBCA89-D7CA-6191-EBBB-1B79E1C52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760" y="500063"/>
            <a:ext cx="1095057" cy="1038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1B90C0-1361-3946-1C9A-80D9F294A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102" y="1825625"/>
            <a:ext cx="4332698" cy="415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26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1706A-02EE-25D8-38EA-159DEB94B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C22D8-FC8E-5811-63CD-50490008B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Purpose and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D26EF-316C-4923-2ABA-DAA1B6653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33204" cy="4351338"/>
          </a:xfrm>
        </p:spPr>
        <p:txBody>
          <a:bodyPr/>
          <a:lstStyle/>
          <a:p>
            <a:r>
              <a:rPr lang="en-US" dirty="0"/>
              <a:t>Proposed improvements on the roadway will address: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800" dirty="0"/>
              <a:t>Deteriorated, cracked and rutted pavement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Substandard guard rail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E5F16C-F966-62FD-92D8-157920A87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760" y="500063"/>
            <a:ext cx="1095057" cy="10387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603C7F-8DA0-9DB4-D1D9-8A7C8BBB3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766" y="2139446"/>
            <a:ext cx="5688758" cy="282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71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1A136-7469-2A8E-79AA-4147FA425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E4FD7-474D-1C9D-EDB3-71CF370D8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96200" cy="1325563"/>
          </a:xfrm>
        </p:spPr>
        <p:txBody>
          <a:bodyPr/>
          <a:lstStyle/>
          <a:p>
            <a:r>
              <a:rPr lang="en-US" dirty="0"/>
              <a:t>County D Proposed Improvements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9DBC16AB-ACC4-9463-DF4D-9A20A389B200}"/>
              </a:ext>
            </a:extLst>
          </p:cNvPr>
          <p:cNvSpPr txBox="1">
            <a:spLocks/>
          </p:cNvSpPr>
          <p:nvPr/>
        </p:nvSpPr>
        <p:spPr>
          <a:xfrm>
            <a:off x="818166" y="1822450"/>
            <a:ext cx="6719906" cy="449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oleto" panose="020B0606020203030204" pitchFamily="34" charset="0"/>
              <a:buChar char="−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Proposed improvements will include:</a:t>
            </a:r>
          </a:p>
          <a:p>
            <a:pPr lvl="1"/>
            <a:r>
              <a:rPr lang="en-US" dirty="0"/>
              <a:t>Pulverizing existing pavement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Overlaying pulverized material with 4-inches of new asphaltic pavement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Replacing substandard beam guard</a:t>
            </a:r>
          </a:p>
          <a:p>
            <a:pPr marL="457200" lvl="1" indent="0">
              <a:buFont typeface="Soleto" panose="020B0606020203030204" pitchFamily="34" charset="0"/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B9F38B-456A-849E-7322-3398A49C8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760" y="500063"/>
            <a:ext cx="1095057" cy="10387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8D0E77-81FA-B14F-3D9D-F71736979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451" y="2113021"/>
            <a:ext cx="4284366" cy="285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91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E1A7A-E8EC-0031-7C4C-67CD77FA1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5B5C7-2219-C837-B685-55DFDAC43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Estate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E5FF4-7F73-91C6-9DF7-3A72716B0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Right-of-Way Acquisition is anticipated.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Strips of Temporary Limited Easement (TLE) will be needed to construct side slopes near beam guard. 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This will allow the contractor to complete necessary improvements.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113007-4067-0096-03E5-F3773689C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760" y="500063"/>
            <a:ext cx="1095057" cy="103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71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0D694-8299-CA70-45A3-947B5774C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40C3C-5DEF-1A5C-6370-A856CB679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36689-E3E4-53AC-5B4B-1DCFA444B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8018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500" dirty="0"/>
          </a:p>
          <a:p>
            <a:pPr lvl="1"/>
            <a:r>
              <a:rPr lang="en-US" dirty="0"/>
              <a:t>County D will remain open to thru traffic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Work will be completed using flagging operations and single lane closures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Existing access to be maintained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094F0C-1FB5-8799-E1A9-EAA222B67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774" y="2039660"/>
            <a:ext cx="4697421" cy="26414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3520E3-65A2-7F65-A9C1-C271A7A52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760" y="500063"/>
            <a:ext cx="1095057" cy="103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9721"/>
      </p:ext>
    </p:extLst>
  </p:cSld>
  <p:clrMapOvr>
    <a:masterClrMapping/>
  </p:clrMapOvr>
</p:sld>
</file>

<file path=ppt/theme/theme1.xml><?xml version="1.0" encoding="utf-8"?>
<a:theme xmlns:a="http://schemas.openxmlformats.org/drawingml/2006/main" name="CORRE">
  <a:themeElements>
    <a:clrScheme name="CORRE">
      <a:dk1>
        <a:srgbClr val="232323"/>
      </a:dk1>
      <a:lt1>
        <a:sysClr val="window" lastClr="FFFFFF"/>
      </a:lt1>
      <a:dk2>
        <a:srgbClr val="414141"/>
      </a:dk2>
      <a:lt2>
        <a:srgbClr val="A5A5A5"/>
      </a:lt2>
      <a:accent1>
        <a:srgbClr val="00B600"/>
      </a:accent1>
      <a:accent2>
        <a:srgbClr val="A0D700"/>
      </a:accent2>
      <a:accent3>
        <a:srgbClr val="7F7F7F"/>
      </a:accent3>
      <a:accent4>
        <a:srgbClr val="173663"/>
      </a:accent4>
      <a:accent5>
        <a:srgbClr val="00B600"/>
      </a:accent5>
      <a:accent6>
        <a:srgbClr val="A0D700"/>
      </a:accent6>
      <a:hlink>
        <a:srgbClr val="A5A5A5"/>
      </a:hlink>
      <a:folHlink>
        <a:srgbClr val="232323"/>
      </a:folHlink>
    </a:clrScheme>
    <a:fontScheme name="Custom 1">
      <a:majorFont>
        <a:latin typeface="Soleto Black"/>
        <a:ea typeface=""/>
        <a:cs typeface=""/>
      </a:majorFont>
      <a:minorFont>
        <a:latin typeface="Sole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82d1af-5cca-4892-95bc-0702d6db726c" xsi:nil="true"/>
    <lcf76f155ced4ddcb4097134ff3c332f xmlns="62f9e95b-be04-4ec9-a36d-4e570ef888af">
      <Terms xmlns="http://schemas.microsoft.com/office/infopath/2007/PartnerControls"/>
    </lcf76f155ced4ddcb4097134ff3c332f>
    <Date_x002f_Time xmlns="62f9e95b-be04-4ec9-a36d-4e570ef888af" xsi:nil="true"/>
    <jk xmlns="62f9e95b-be04-4ec9-a36d-4e570ef888a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0D6C57B9C924C82AB6772CAA8555B" ma:contentTypeVersion="23" ma:contentTypeDescription="Create a new document." ma:contentTypeScope="" ma:versionID="7d0fb0ed8401d8db4fa24eed444767a5">
  <xsd:schema xmlns:xsd="http://www.w3.org/2001/XMLSchema" xmlns:xs="http://www.w3.org/2001/XMLSchema" xmlns:p="http://schemas.microsoft.com/office/2006/metadata/properties" xmlns:ns2="62f9e95b-be04-4ec9-a36d-4e570ef888af" xmlns:ns3="9f82d1af-5cca-4892-95bc-0702d6db726c" targetNamespace="http://schemas.microsoft.com/office/2006/metadata/properties" ma:root="true" ma:fieldsID="44193893df2708ff8d3d0f33a1285985" ns2:_="" ns3:_="">
    <xsd:import namespace="62f9e95b-be04-4ec9-a36d-4e570ef888af"/>
    <xsd:import namespace="9f82d1af-5cca-4892-95bc-0702d6db726c"/>
    <xsd:element name="properties">
      <xsd:complexType>
        <xsd:sequence>
          <xsd:element name="documentManagement">
            <xsd:complexType>
              <xsd:all>
                <xsd:element ref="ns2:jk" minOccurs="0"/>
                <xsd:element ref="ns2:Date_x002f_Time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f9e95b-be04-4ec9-a36d-4e570ef888af" elementFormDefault="qualified">
    <xsd:import namespace="http://schemas.microsoft.com/office/2006/documentManagement/types"/>
    <xsd:import namespace="http://schemas.microsoft.com/office/infopath/2007/PartnerControls"/>
    <xsd:element name="jk" ma:index="3" nillable="true" ma:displayName="jk" ma:format="DateOnly" ma:internalName="jk">
      <xsd:simpleType>
        <xsd:restriction base="dms:DateTime"/>
      </xsd:simpleType>
    </xsd:element>
    <xsd:element name="Date_x002f_Time" ma:index="4" nillable="true" ma:displayName="Date/Time" ma:format="DateTime" ma:internalName="Date_x002f_Time">
      <xsd:simpleType>
        <xsd:restriction base="dms:DateTime"/>
      </xsd:simpleType>
    </xsd:element>
    <xsd:element name="MediaServiceMetadata" ma:index="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8805ca2-092d-4f26-ad47-c7ef06f28a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2d1af-5cca-4892-95bc-0702d6db726c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b487b2c8-e871-494a-b645-f5d8c7fa4044}" ma:internalName="TaxCatchAll" ma:showField="CatchAllData" ma:web="9f82d1af-5cca-4892-95bc-0702d6db72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4FDFF2-CF40-4629-90A6-EDE0809D8B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BD5ED9-C838-4FEA-B0DF-142F02291DAA}">
  <ds:schemaRefs>
    <ds:schemaRef ds:uri="http://www.w3.org/XML/1998/namespace"/>
    <ds:schemaRef ds:uri="http://schemas.openxmlformats.org/package/2006/metadata/core-properties"/>
    <ds:schemaRef ds:uri="http://purl.org/dc/terms/"/>
    <ds:schemaRef ds:uri="9fcc6a4c-b27c-4fa8-ac58-400d8ffc9ce2"/>
    <ds:schemaRef ds:uri="http://schemas.microsoft.com/office/2006/documentManagement/types"/>
    <ds:schemaRef ds:uri="http://schemas.microsoft.com/office/infopath/2007/PartnerControls"/>
    <ds:schemaRef ds:uri="9f82d1af-5cca-4892-95bc-0702d6db726c"/>
    <ds:schemaRef ds:uri="http://schemas.microsoft.com/office/2006/metadata/properties"/>
    <ds:schemaRef ds:uri="http://purl.org/dc/dcmitype/"/>
    <ds:schemaRef ds:uri="http://purl.org/dc/elements/1.1/"/>
    <ds:schemaRef ds:uri="62f9e95b-be04-4ec9-a36d-4e570ef888af"/>
  </ds:schemaRefs>
</ds:datastoreItem>
</file>

<file path=customXml/itemProps3.xml><?xml version="1.0" encoding="utf-8"?>
<ds:datastoreItem xmlns:ds="http://schemas.openxmlformats.org/officeDocument/2006/customXml" ds:itemID="{00D599FB-7037-4AB9-B27E-068738C180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f9e95b-be04-4ec9-a36d-4e570ef888af"/>
    <ds:schemaRef ds:uri="9f82d1af-5cca-4892-95bc-0702d6db72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CORRE</Template>
  <TotalTime>421</TotalTime>
  <Words>465</Words>
  <Application>Microsoft Office PowerPoint</Application>
  <PresentationFormat>Widescreen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Pirulen Rg</vt:lpstr>
      <vt:lpstr>Soleto</vt:lpstr>
      <vt:lpstr>Soleto Black</vt:lpstr>
      <vt:lpstr>Wingdings</vt:lpstr>
      <vt:lpstr>CORRE</vt:lpstr>
      <vt:lpstr>Public Involvement Overview</vt:lpstr>
      <vt:lpstr>Public Involvement</vt:lpstr>
      <vt:lpstr>Project Team</vt:lpstr>
      <vt:lpstr>Event Objectives</vt:lpstr>
      <vt:lpstr>Project Limits and Definition</vt:lpstr>
      <vt:lpstr>Project Purpose and Need</vt:lpstr>
      <vt:lpstr>County D Proposed Improvements</vt:lpstr>
      <vt:lpstr>Real Estate Needs</vt:lpstr>
      <vt:lpstr>Construction Impacts</vt:lpstr>
      <vt:lpstr>Project Schedule</vt:lpstr>
      <vt:lpstr>Design Consultant Contact Information</vt:lpstr>
      <vt:lpstr>Questions and Input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Mandy Anderson</dc:creator>
  <cp:lastModifiedBy>Kevin Meyer, PE</cp:lastModifiedBy>
  <cp:revision>11</cp:revision>
  <cp:lastPrinted>2025-02-06T17:01:55Z</cp:lastPrinted>
  <dcterms:created xsi:type="dcterms:W3CDTF">2019-02-05T17:34:12Z</dcterms:created>
  <dcterms:modified xsi:type="dcterms:W3CDTF">2025-08-26T17:14:44Z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0x0101007050D6C57B9C924C82AB6772CAA8555B</vt:lpwstr>
  </property>
  <property fmtid="{D5CDD505-2E9C-101B-9397-08002B2CF9AE}" pid="3" name="MediaServiceImageTags">
    <vt:lpwstr/>
  </property>
</Properties>
</file>